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60" r:id="rId3"/>
  </p:sldMasterIdLst>
  <p:notesMasterIdLst>
    <p:notesMasterId r:id="rId26"/>
  </p:notesMasterIdLst>
  <p:sldIdLst>
    <p:sldId id="256" r:id="rId4"/>
    <p:sldId id="258" r:id="rId5"/>
    <p:sldId id="261" r:id="rId6"/>
    <p:sldId id="319" r:id="rId7"/>
    <p:sldId id="318" r:id="rId8"/>
    <p:sldId id="320" r:id="rId9"/>
    <p:sldId id="310" r:id="rId10"/>
    <p:sldId id="321" r:id="rId11"/>
    <p:sldId id="322" r:id="rId12"/>
    <p:sldId id="323" r:id="rId13"/>
    <p:sldId id="328" r:id="rId14"/>
    <p:sldId id="329" r:id="rId15"/>
    <p:sldId id="324" r:id="rId16"/>
    <p:sldId id="325" r:id="rId17"/>
    <p:sldId id="327" r:id="rId18"/>
    <p:sldId id="332" r:id="rId19"/>
    <p:sldId id="326" r:id="rId20"/>
    <p:sldId id="311" r:id="rId21"/>
    <p:sldId id="330" r:id="rId22"/>
    <p:sldId id="331" r:id="rId23"/>
    <p:sldId id="290" r:id="rId24"/>
    <p:sldId id="257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2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D94F4-0C4C-4441-B92A-48A7422535E4}" type="datetimeFigureOut">
              <a:rPr lang="zh-CN" altLang="en-US" smtClean="0"/>
              <a:pPr/>
              <a:t>2014-3-20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45B2BB-5C38-4CCE-BEC1-970202CA4DDE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E52E92-F927-4DC9-BF96-CDA5CE525582}" type="slidenum">
              <a:rPr lang="en-US" altLang="zh-CN" smtClean="0"/>
              <a:pPr/>
              <a:t>3</a:t>
            </a:fld>
            <a:endParaRPr lang="en-US" altLang="zh-CN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5B2BB-5C38-4CCE-BEC1-970202CA4DD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5F278EC-7F72-4285-8F6D-9EFB4323AF72}" type="slidenum">
              <a:rPr lang="en-US" altLang="zh-CN"/>
              <a:pPr/>
              <a:t>21</a:t>
            </a:fld>
            <a:endParaRPr lang="en-US" altLang="zh-CN"/>
          </a:p>
        </p:txBody>
      </p:sp>
      <p:sp>
        <p:nvSpPr>
          <p:cNvPr id="589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9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lang="zh-CN" altLang="en-US" sz="32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  <a:lvl2pPr>
              <a:defRPr lang="zh-CN" altLang="en-US" sz="28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2pPr>
            <a:lvl3pPr>
              <a:defRPr lang="zh-CN" altLang="en-US" sz="24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3pPr>
            <a:lvl4pPr>
              <a:defRPr lang="zh-CN" altLang="en-US" sz="2000" kern="12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4pPr>
            <a:lvl5pPr>
              <a:defRPr lang="zh-CN" altLang="en-US" sz="2000" kern="12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5pPr>
          </a:lstStyle>
          <a:p>
            <a:pPr marL="342900" lvl="0" indent="-3429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dirty="0" smtClean="0"/>
              <a:t>单击此处编辑母版文本样式</a:t>
            </a:r>
          </a:p>
          <a:p>
            <a:pPr marL="742950" lvl="1" indent="-28575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</a:pPr>
            <a:r>
              <a:rPr lang="zh-CN" altLang="en-US" dirty="0" smtClean="0"/>
              <a:t>第二级</a:t>
            </a:r>
          </a:p>
          <a:p>
            <a:pPr marL="1143000" lvl="2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dirty="0" smtClean="0"/>
              <a:t>第三级</a:t>
            </a:r>
          </a:p>
          <a:p>
            <a:pPr marL="1600200" lvl="3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</a:pPr>
            <a:r>
              <a:rPr lang="zh-CN" altLang="en-US" dirty="0" smtClean="0"/>
              <a:t>第四级</a:t>
            </a:r>
          </a:p>
          <a:p>
            <a:pPr marL="2057400" lvl="4" indent="-228600" algn="l" rtl="0" eaLnBrk="0" fontAlgn="base" hangingPunct="0"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</a:pPr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82E7AA6-1A11-4F54-B86E-211BB401B0FE}" type="slidenum">
              <a:rPr lang="en-US" altLang="zh-CN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82E7AA6-1A11-4F54-B86E-211BB401B0FE}" type="slidenum">
              <a:rPr lang="en-US" altLang="zh-CN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2928926" y="6356350"/>
            <a:ext cx="4071966" cy="365125"/>
          </a:xfr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altLang="zh-CN" sz="1400" kern="12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lang="zh-CN" altLang="en-US" sz="1800" kern="1200" smtClean="0">
                <a:solidFill>
                  <a:prstClr val="black">
                    <a:tint val="75000"/>
                  </a:prst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482E7AA6-1A11-4F54-B86E-211BB401B0FE}" type="slidenum">
              <a:rPr lang="en-US" altLang="zh-CN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l" rtl="0"/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iGroup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中国</a:t>
            </a:r>
            <a:r>
              <a:rPr lang="en-US" altLang="zh-CN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·</a:t>
            </a:r>
            <a:r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t>长煦信息技术咨询（上海）有限公司</a:t>
            </a:r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‹#›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gif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544" y="177281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08A2-02AF-48CE-BAB9-93344682C70A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 descr="PPT 标头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1695450"/>
          </a:xfrm>
          <a:prstGeom prst="rect">
            <a:avLst/>
          </a:prstGeom>
        </p:spPr>
      </p:pic>
      <p:pic>
        <p:nvPicPr>
          <p:cNvPr id="8" name="Picture 2" descr="E:\资料\iGroup模板\iGroup 应用文件201309\iGroup Logo\igroup logo .pn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66407" y="5670586"/>
            <a:ext cx="1169646" cy="1116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igroup ppt 封面图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1522"/>
            <a:ext cx="9144000" cy="6854956"/>
          </a:xfrm>
          <a:prstGeom prst="rect">
            <a:avLst/>
          </a:pr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0BACC-4831-4511-966B-52FC34425CC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资料\iGroup模板\iGroup 应用文件201309\iGroup Logo\igroup logo 英文版全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3496" y="5886586"/>
            <a:ext cx="2232488" cy="900000"/>
          </a:xfrm>
          <a:prstGeom prst="rect">
            <a:avLst/>
          </a:prstGeom>
          <a:noFill/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marL="742950" lvl="1" indent="-28575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</a:pPr>
            <a:r>
              <a:rPr lang="zh-CN" altLang="en-US" dirty="0" smtClean="0"/>
              <a:t>第二级</a:t>
            </a:r>
          </a:p>
          <a:p>
            <a:pPr marL="1143000" lvl="2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•"/>
            </a:pPr>
            <a:r>
              <a:rPr lang="zh-CN" altLang="en-US" dirty="0" smtClean="0"/>
              <a:t>第三级</a:t>
            </a:r>
          </a:p>
          <a:p>
            <a:pPr marL="1600200" lvl="3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–"/>
            </a:pPr>
            <a:r>
              <a:rPr lang="zh-CN" altLang="en-US" dirty="0" smtClean="0"/>
              <a:t>第四级</a:t>
            </a:r>
          </a:p>
          <a:p>
            <a:pPr marL="2057400" lvl="4" indent="-22860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Font typeface="Arial" charset="0"/>
              <a:buChar char="»"/>
            </a:pPr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786050" y="6356350"/>
            <a:ext cx="407196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CN" altLang="en-US" sz="1400" kern="120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>
              <a:defRPr/>
            </a:pPr>
            <a:r>
              <a:rPr lang="en-US" altLang="zh-CN" dirty="0" smtClean="0"/>
              <a:t>iGroup</a:t>
            </a:r>
            <a:r>
              <a:rPr lang="zh-CN" altLang="en-US" dirty="0" smtClean="0"/>
              <a:t>中国</a:t>
            </a:r>
            <a:r>
              <a:rPr lang="en-US" altLang="zh-CN" dirty="0" smtClean="0"/>
              <a:t>·</a:t>
            </a:r>
            <a:r>
              <a:rPr lang="zh-CN" altLang="en-US" dirty="0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715272" y="6356350"/>
            <a:ext cx="971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E7AA6-1A11-4F54-B86E-211BB401B0F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C:\Documents and Settings\Lycia\桌面\图片1_副本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0" y="0"/>
            <a:ext cx="9153526" cy="609600"/>
          </a:xfrm>
          <a:prstGeom prst="rect">
            <a:avLst/>
          </a:prstGeom>
          <a:noFill/>
        </p:spPr>
      </p:pic>
      <p:pic>
        <p:nvPicPr>
          <p:cNvPr id="9" name="Picture 2" descr="E:\资料\APS\产品资料\素材\apslogo.gif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8406032" y="-1"/>
            <a:ext cx="756000" cy="61550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0" fontAlgn="base" latinLnBrk="0" hangingPunct="0">
        <a:spcBef>
          <a:spcPct val="0"/>
        </a:spcBef>
        <a:spcAft>
          <a:spcPct val="0"/>
        </a:spcAft>
        <a:buNone/>
        <a:defRPr lang="zh-CN" altLang="en-US" sz="40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</p:titleStyle>
    <p:bodyStyle>
      <a:lvl1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3200" kern="1200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1pPr>
      <a:lvl2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2800" kern="1200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2pPr>
      <a:lvl3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2400" kern="1200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3pPr>
      <a:lvl4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2000" kern="1200" dirty="0" smtClean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4pPr>
      <a:lvl5pPr marL="342900" indent="-342900" algn="l" defTabSz="914400" rtl="0" eaLnBrk="0" fontAlgn="base" latinLnBrk="0" hangingPunct="0">
        <a:lnSpc>
          <a:spcPct val="100000"/>
        </a:lnSpc>
        <a:spcBef>
          <a:spcPts val="600"/>
        </a:spcBef>
        <a:spcAft>
          <a:spcPct val="0"/>
        </a:spcAft>
        <a:buFont typeface="Arial" charset="0"/>
        <a:buChar char="•"/>
        <a:defRPr lang="zh-CN" altLang="en-US" sz="2000" kern="1200" dirty="0">
          <a:solidFill>
            <a:schemeClr val="tx1"/>
          </a:solidFill>
          <a:latin typeface="微软雅黑" pitchFamily="34" charset="-122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group.com.cn/" TargetMode="External"/><Relationship Id="rId2" Type="http://schemas.openxmlformats.org/officeDocument/2006/relationships/hyperlink" Target="mailto:info@igroup.com.cn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642910" y="2714620"/>
            <a:ext cx="8072494" cy="1470025"/>
          </a:xfrm>
        </p:spPr>
        <p:txBody>
          <a:bodyPr/>
          <a:lstStyle/>
          <a:p>
            <a:r>
              <a:rPr lang="en-US" altLang="zh-CN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出版社</a:t>
            </a:r>
            <a:r>
              <a:rPr lang="en-US" altLang="zh-CN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/>
            </a:r>
            <a:br>
              <a:rPr lang="en-US" altLang="zh-CN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</a:br>
            <a:r>
              <a:rPr lang="zh-CN" altLang="en-US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电子期刊和会议论文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副标题 4"/>
          <p:cNvSpPr txBox="1">
            <a:spLocks/>
          </p:cNvSpPr>
          <p:nvPr/>
        </p:nvSpPr>
        <p:spPr>
          <a:xfrm>
            <a:off x="1371600" y="4391025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iGroup · 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上海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2014.3</a:t>
            </a:r>
            <a:endParaRPr kumimoji="0" lang="zh-CN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dirty="0" smtClean="0"/>
              <a:t>APS</a:t>
            </a:r>
            <a:r>
              <a:rPr sz="3200" dirty="0" smtClean="0"/>
              <a:t>期刊界面</a:t>
            </a:r>
            <a:endParaRPr lang="zh-CN" altLang="en-US" sz="3200" dirty="0"/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10</a:t>
            </a:fld>
            <a:endParaRPr lang="en-US"/>
          </a:p>
        </p:txBody>
      </p:sp>
      <p:pic>
        <p:nvPicPr>
          <p:cNvPr id="44035" name="Picture 3" descr="C:\Documents and Settings\Lycia\桌面\APS Journals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571612"/>
            <a:ext cx="5508815" cy="4680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圆角矩形 7"/>
          <p:cNvSpPr/>
          <p:nvPr/>
        </p:nvSpPr>
        <p:spPr>
          <a:xfrm>
            <a:off x="2643174" y="2357430"/>
            <a:ext cx="571504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500034" y="2786058"/>
            <a:ext cx="1571636" cy="928694"/>
          </a:xfrm>
          <a:prstGeom prst="callout2">
            <a:avLst>
              <a:gd name="adj1" fmla="val 18750"/>
              <a:gd name="adj2" fmla="val 104223"/>
              <a:gd name="adj3" fmla="val 18750"/>
              <a:gd name="adj4" fmla="val 113452"/>
              <a:gd name="adj5" fmla="val -14224"/>
              <a:gd name="adj6" fmla="val 136787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点此可查看每本期刊的简介</a:t>
            </a:r>
          </a:p>
        </p:txBody>
      </p:sp>
      <p:sp>
        <p:nvSpPr>
          <p:cNvPr id="10" name="圆角矩形 9"/>
          <p:cNvSpPr/>
          <p:nvPr/>
        </p:nvSpPr>
        <p:spPr>
          <a:xfrm>
            <a:off x="5929322" y="1571612"/>
            <a:ext cx="1857388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3286116" y="2357430"/>
            <a:ext cx="357190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3" name="线形标注 2(无边框) 12"/>
          <p:cNvSpPr/>
          <p:nvPr/>
        </p:nvSpPr>
        <p:spPr>
          <a:xfrm>
            <a:off x="4214810" y="2143116"/>
            <a:ext cx="1143008" cy="42862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66803"/>
              <a:gd name="adj6" fmla="val -4543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高级检索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3071802" y="1571612"/>
            <a:ext cx="500066" cy="21431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6" name="线形标注 2(无边框) 15"/>
          <p:cNvSpPr/>
          <p:nvPr/>
        </p:nvSpPr>
        <p:spPr>
          <a:xfrm>
            <a:off x="3929058" y="1285860"/>
            <a:ext cx="1143008" cy="42862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66803"/>
              <a:gd name="adj6" fmla="val -4543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选择期刊</a:t>
            </a:r>
          </a:p>
        </p:txBody>
      </p:sp>
      <p:sp>
        <p:nvSpPr>
          <p:cNvPr id="17" name="线形标注 2(无边框) 16"/>
          <p:cNvSpPr/>
          <p:nvPr/>
        </p:nvSpPr>
        <p:spPr>
          <a:xfrm>
            <a:off x="7215206" y="1000108"/>
            <a:ext cx="1714512" cy="42862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134358"/>
              <a:gd name="adj6" fmla="val -48103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快速检索栏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11</a:t>
            </a:fld>
            <a:endParaRPr lang="en-US"/>
          </a:p>
        </p:txBody>
      </p:sp>
      <p:sp>
        <p:nvSpPr>
          <p:cNvPr id="6" name="标题 3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57256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 smtClean="0"/>
              <a:t>APS</a:t>
            </a:r>
            <a:r>
              <a:rPr sz="3200" dirty="0" smtClean="0"/>
              <a:t>期刊浏览</a:t>
            </a:r>
            <a:endParaRPr lang="zh-CN" altLang="en-US" sz="3200" dirty="0"/>
          </a:p>
        </p:txBody>
      </p:sp>
      <p:pic>
        <p:nvPicPr>
          <p:cNvPr id="49154" name="Picture 2" descr="C:\Documents and Settings\Lycia\桌面\APS Journals1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4286250" cy="44958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8" name="圆角矩形 7"/>
          <p:cNvSpPr/>
          <p:nvPr/>
        </p:nvSpPr>
        <p:spPr>
          <a:xfrm>
            <a:off x="928662" y="1428736"/>
            <a:ext cx="2071702" cy="421484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3857620" y="1714488"/>
            <a:ext cx="2928958" cy="164307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57322"/>
              <a:gd name="adj6" fmla="val -2973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Journals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”下拉选项中选择一份期刊，以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PHYSICAL REVIEW A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为例</a:t>
            </a:r>
            <a:endParaRPr lang="en-US" altLang="zh-CN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9155" name="Picture 3" descr="C:\Documents and Settings\Lycia\桌面\Physical Review A_副本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80274" y="3857628"/>
            <a:ext cx="5163726" cy="2047863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右箭头 10"/>
          <p:cNvSpPr/>
          <p:nvPr/>
        </p:nvSpPr>
        <p:spPr>
          <a:xfrm>
            <a:off x="3143240" y="4214818"/>
            <a:ext cx="714380" cy="2857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线形标注 2(无边框) 11"/>
          <p:cNvSpPr/>
          <p:nvPr/>
        </p:nvSpPr>
        <p:spPr>
          <a:xfrm>
            <a:off x="5643570" y="4714884"/>
            <a:ext cx="1643074" cy="78581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41802"/>
              <a:gd name="adj6" fmla="val -5656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点击可选择近期期刊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12</a:t>
            </a:fld>
            <a:endParaRPr lang="en-US"/>
          </a:p>
        </p:txBody>
      </p:sp>
      <p:pic>
        <p:nvPicPr>
          <p:cNvPr id="50178" name="Picture 2" descr="E:\资料\APS\产品资料\素材\Physical Review 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1584000" cy="4618808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7" name="标题 3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857256"/>
          </a:xfrm>
        </p:spPr>
        <p:txBody>
          <a:bodyPr>
            <a:normAutofit/>
          </a:bodyPr>
          <a:lstStyle/>
          <a:p>
            <a:pPr algn="l"/>
            <a:r>
              <a:rPr lang="en-US" altLang="zh-CN" sz="3200" dirty="0" smtClean="0"/>
              <a:t>APS</a:t>
            </a:r>
            <a:r>
              <a:rPr sz="3200" dirty="0" smtClean="0"/>
              <a:t>期刊浏览</a:t>
            </a:r>
            <a:endParaRPr lang="zh-CN" altLang="en-US" sz="3200" dirty="0"/>
          </a:p>
        </p:txBody>
      </p:sp>
      <p:sp>
        <p:nvSpPr>
          <p:cNvPr id="8" name="圆角矩形 7"/>
          <p:cNvSpPr/>
          <p:nvPr/>
        </p:nvSpPr>
        <p:spPr>
          <a:xfrm>
            <a:off x="785786" y="5286388"/>
            <a:ext cx="1857388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4714876" y="4071942"/>
            <a:ext cx="3071834" cy="128588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36307"/>
              <a:gd name="adj6" fmla="val -2581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页面底端灰色区域，可查询现刊及早期期刊，以及该刊的影响因子情况等内容</a:t>
            </a:r>
            <a:endParaRPr lang="en-US" altLang="zh-CN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3300415"/>
            <a:ext cx="7429500" cy="48577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1" name="右箭头 10"/>
          <p:cNvSpPr/>
          <p:nvPr/>
        </p:nvSpPr>
        <p:spPr>
          <a:xfrm rot="16200000">
            <a:off x="2000232" y="4357694"/>
            <a:ext cx="785818" cy="35719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C:\Documents and Settings\Lycia\桌面\APS Journals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3153" y="1520968"/>
            <a:ext cx="5409375" cy="2664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785818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altLang="zh-CN" sz="3200" dirty="0" smtClean="0">
                <a:latin typeface="Times New Roman" pitchFamily="18" charset="0"/>
                <a:cs typeface="Times New Roman" pitchFamily="18" charset="0"/>
              </a:rPr>
              <a:t>APS</a:t>
            </a:r>
            <a:r>
              <a:rPr sz="3200" dirty="0" smtClean="0">
                <a:latin typeface="Times New Roman" pitchFamily="18" charset="0"/>
                <a:cs typeface="Times New Roman" pitchFamily="18" charset="0"/>
              </a:rPr>
              <a:t>期刊检索</a:t>
            </a:r>
            <a:endParaRPr lang="zh-CN" alt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13</a:t>
            </a:fld>
            <a:endParaRPr lang="en-US"/>
          </a:p>
        </p:txBody>
      </p:sp>
      <p:sp>
        <p:nvSpPr>
          <p:cNvPr id="10" name="圆角矩形 9"/>
          <p:cNvSpPr/>
          <p:nvPr/>
        </p:nvSpPr>
        <p:spPr>
          <a:xfrm>
            <a:off x="6326338" y="1500174"/>
            <a:ext cx="1857388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线形标注 2(无边框) 10"/>
          <p:cNvSpPr/>
          <p:nvPr/>
        </p:nvSpPr>
        <p:spPr>
          <a:xfrm>
            <a:off x="785786" y="2357430"/>
            <a:ext cx="3194797" cy="2163934"/>
          </a:xfrm>
          <a:prstGeom prst="callout2">
            <a:avLst>
              <a:gd name="adj1" fmla="val 18750"/>
              <a:gd name="adj2" fmla="val 104223"/>
              <a:gd name="adj3" fmla="val 18750"/>
              <a:gd name="adj4" fmla="val 113452"/>
              <a:gd name="adj5" fmla="val -26864"/>
              <a:gd name="adj6" fmla="val 173389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输入期刊名、卷、页码、</a:t>
            </a:r>
            <a:r>
              <a:rPr lang="en-US" altLang="zh-CN" dirty="0" smtClean="0"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DOI</a:t>
            </a:r>
            <a:r>
              <a:rPr lang="zh-CN" altLang="en-US" dirty="0" smtClean="0">
                <a:solidFill>
                  <a:schemeClr val="tx1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等基本信息，以期刊</a:t>
            </a:r>
            <a:r>
              <a:rPr lang="en-US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PHYSICAL REVIEW A</a:t>
            </a: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中的一篇文章为例，输入期刊名、卷号等，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Phys. Rev. A 89, 023804</a:t>
            </a:r>
          </a:p>
        </p:txBody>
      </p:sp>
      <p:sp>
        <p:nvSpPr>
          <p:cNvPr id="14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快速检索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857496"/>
            <a:ext cx="5372310" cy="3024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5" name="下箭头 14"/>
          <p:cNvSpPr/>
          <p:nvPr/>
        </p:nvSpPr>
        <p:spPr>
          <a:xfrm>
            <a:off x="6286512" y="2143116"/>
            <a:ext cx="285752" cy="5715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线形标注 2(无边框) 15"/>
          <p:cNvSpPr/>
          <p:nvPr/>
        </p:nvSpPr>
        <p:spPr>
          <a:xfrm>
            <a:off x="3714744" y="5357826"/>
            <a:ext cx="1643074" cy="78581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41802"/>
              <a:gd name="adj6" fmla="val -44508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得到所需文章，点击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PDF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下载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14</a:t>
            </a:fld>
            <a:endParaRPr 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APS</a:t>
            </a: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期刊检索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1.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快速检索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1714488"/>
            <a:ext cx="3067050" cy="4572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643182"/>
            <a:ext cx="6167623" cy="3448041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0" name="圆角矩形 9"/>
          <p:cNvSpPr/>
          <p:nvPr/>
        </p:nvSpPr>
        <p:spPr>
          <a:xfrm>
            <a:off x="5429256" y="1714488"/>
            <a:ext cx="357190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5500694" y="2214554"/>
            <a:ext cx="285752" cy="5715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线形标注 2(无边框) 11"/>
          <p:cNvSpPr/>
          <p:nvPr/>
        </p:nvSpPr>
        <p:spPr>
          <a:xfrm>
            <a:off x="7143768" y="2214554"/>
            <a:ext cx="1714512" cy="257176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46574"/>
              <a:gd name="adj6" fmla="val -71117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点击快速检索下拉符号，得到检索框，可根据作者、摘要、文章名等各种信息检索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Documents and Settings\Lycia\桌面\APS Journals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285992"/>
            <a:ext cx="5409375" cy="2664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15</a:t>
            </a:fld>
            <a:endParaRPr 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APS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期刊检索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高级检索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1071538" y="3000372"/>
            <a:ext cx="357190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pic>
        <p:nvPicPr>
          <p:cNvPr id="1028" name="Picture 4" descr="C:\Documents and Settings\Lycia\桌面\APS Journals - Search_副本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1000108"/>
            <a:ext cx="5000660" cy="5059068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线形标注 2(无边框) 11"/>
          <p:cNvSpPr/>
          <p:nvPr/>
        </p:nvSpPr>
        <p:spPr>
          <a:xfrm>
            <a:off x="6000760" y="4143380"/>
            <a:ext cx="1714512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53245"/>
              <a:gd name="adj6" fmla="val -5156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可对搜索范围进一步筛选</a:t>
            </a:r>
          </a:p>
        </p:txBody>
      </p:sp>
      <p:sp>
        <p:nvSpPr>
          <p:cNvPr id="14" name="右箭头 13"/>
          <p:cNvSpPr/>
          <p:nvPr/>
        </p:nvSpPr>
        <p:spPr>
          <a:xfrm>
            <a:off x="2357422" y="3000372"/>
            <a:ext cx="1071570" cy="35719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3786182" y="2214554"/>
            <a:ext cx="1285884" cy="378621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16</a:t>
            </a:fld>
            <a:endParaRPr lang="en-US"/>
          </a:p>
        </p:txBody>
      </p:sp>
      <p:sp>
        <p:nvSpPr>
          <p:cNvPr id="6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APS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期刊检索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高级检索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2050" name="Picture 2" descr="C:\Documents and Settings\Lycia\桌面\APS Journals - Search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8072494" cy="2443088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9" y="3643314"/>
            <a:ext cx="212394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圆角矩形 12"/>
          <p:cNvSpPr/>
          <p:nvPr/>
        </p:nvSpPr>
        <p:spPr>
          <a:xfrm>
            <a:off x="642910" y="3571876"/>
            <a:ext cx="2143140" cy="71438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右箭头 13"/>
          <p:cNvSpPr/>
          <p:nvPr/>
        </p:nvSpPr>
        <p:spPr>
          <a:xfrm rot="5400000">
            <a:off x="2250265" y="2964653"/>
            <a:ext cx="428628" cy="21431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线形标注 2(无边框) 14"/>
          <p:cNvSpPr/>
          <p:nvPr/>
        </p:nvSpPr>
        <p:spPr>
          <a:xfrm>
            <a:off x="2357422" y="4786322"/>
            <a:ext cx="1714512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53245"/>
              <a:gd name="adj6" fmla="val -5156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可选择对搜索结果进行排序</a:t>
            </a:r>
          </a:p>
        </p:txBody>
      </p:sp>
      <p:sp>
        <p:nvSpPr>
          <p:cNvPr id="17" name="右箭头 16"/>
          <p:cNvSpPr/>
          <p:nvPr/>
        </p:nvSpPr>
        <p:spPr>
          <a:xfrm rot="5400000">
            <a:off x="3964777" y="2821777"/>
            <a:ext cx="428628" cy="21431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线形标注 2(无边框) 17"/>
          <p:cNvSpPr/>
          <p:nvPr/>
        </p:nvSpPr>
        <p:spPr>
          <a:xfrm>
            <a:off x="5286380" y="4714884"/>
            <a:ext cx="1714512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53245"/>
              <a:gd name="adj6" fmla="val -5156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选择检索领域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多种选择</a:t>
            </a:r>
            <a:endParaRPr lang="zh-CN" altLang="en-US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86050" y="3357562"/>
            <a:ext cx="1618551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圆角矩形 15"/>
          <p:cNvSpPr/>
          <p:nvPr/>
        </p:nvSpPr>
        <p:spPr>
          <a:xfrm>
            <a:off x="2714612" y="3286124"/>
            <a:ext cx="1643074" cy="178595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9" name="右箭头 18"/>
          <p:cNvSpPr/>
          <p:nvPr/>
        </p:nvSpPr>
        <p:spPr>
          <a:xfrm rot="5400000">
            <a:off x="8179619" y="2750339"/>
            <a:ext cx="428628" cy="21431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86050" y="3100211"/>
            <a:ext cx="5760000" cy="111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" name="线形标注 2(无边框) 19"/>
          <p:cNvSpPr/>
          <p:nvPr/>
        </p:nvSpPr>
        <p:spPr>
          <a:xfrm>
            <a:off x="7429488" y="4429132"/>
            <a:ext cx="1428792" cy="642942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76948"/>
              <a:gd name="adj6" fmla="val -48362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增加检索项</a:t>
            </a:r>
            <a:endParaRPr lang="zh-CN" altLang="en-US" dirty="0" smtClean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2714612" y="3000372"/>
            <a:ext cx="5929354" cy="92869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4" grpId="1" animBg="1"/>
      <p:bldP spid="14" grpId="2" animBg="1"/>
      <p:bldP spid="15" grpId="0" animBg="1"/>
      <p:bldP spid="15" grpId="1" animBg="1"/>
      <p:bldP spid="17" grpId="0" animBg="1"/>
      <p:bldP spid="17" grpId="1" animBg="1"/>
      <p:bldP spid="18" grpId="0" animBg="1"/>
      <p:bldP spid="18" grpId="1" animBg="1"/>
      <p:bldP spid="16" grpId="0" animBg="1"/>
      <p:bldP spid="16" grpId="1" animBg="1"/>
      <p:bldP spid="19" grpId="0" animBg="1"/>
      <p:bldP spid="20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7593103" cy="2171706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17</a:t>
            </a:fld>
            <a:endParaRPr lang="en-US"/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APS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期刊检索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8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40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2</a:t>
            </a:r>
            <a:r>
              <a:rPr kumimoji="0" lang="en-US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.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高级检索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4929190" y="1214422"/>
            <a:ext cx="3714776" cy="164307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105056"/>
              <a:gd name="adj6" fmla="val -33579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以文章“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Effective 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dissipation and </a:t>
            </a:r>
            <a:r>
              <a:rPr lang="en-US" altLang="zh-CN" dirty="0" err="1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nonlocality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 induced by </a:t>
            </a:r>
            <a:r>
              <a:rPr lang="en-US" altLang="zh-CN" dirty="0" err="1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nonparaxiality</a:t>
            </a: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”为例，选择“</a:t>
            </a:r>
            <a:r>
              <a:rPr lang="en-US" altLang="zh-CN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Title</a:t>
            </a:r>
            <a:r>
              <a:rPr lang="zh-CN" altLang="en-US" dirty="0" smtClean="0">
                <a:solidFill>
                  <a:prstClr val="black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”，输入文章名</a:t>
            </a:r>
            <a:endParaRPr lang="en-US" altLang="zh-CN" dirty="0" smtClean="0">
              <a:solidFill>
                <a:prstClr val="black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2428860" y="2928934"/>
            <a:ext cx="5286412" cy="42862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143380"/>
            <a:ext cx="5429288" cy="243343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下箭头 12"/>
          <p:cNvSpPr/>
          <p:nvPr/>
        </p:nvSpPr>
        <p:spPr>
          <a:xfrm>
            <a:off x="4429124" y="3643314"/>
            <a:ext cx="285752" cy="571504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线形标注 2(无边框) 13"/>
          <p:cNvSpPr/>
          <p:nvPr/>
        </p:nvSpPr>
        <p:spPr>
          <a:xfrm>
            <a:off x="6572264" y="5214950"/>
            <a:ext cx="1714512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51497"/>
              <a:gd name="adj6" fmla="val -3645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得到搜索结果，点击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PDF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阅读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2100712" y="2040489"/>
            <a:ext cx="4194319" cy="888445"/>
            <a:chOff x="4247964" y="2057753"/>
            <a:chExt cx="4195327" cy="888157"/>
          </a:xfrm>
        </p:grpSpPr>
        <p:sp>
          <p:nvSpPr>
            <p:cNvPr id="7" name="TextBox 6"/>
            <p:cNvSpPr txBox="1"/>
            <p:nvPr/>
          </p:nvSpPr>
          <p:spPr>
            <a:xfrm>
              <a:off x="5003796" y="2057753"/>
              <a:ext cx="2305993" cy="4615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出版社介绍</a:t>
              </a:r>
            </a:p>
          </p:txBody>
        </p:sp>
        <p:sp>
          <p:nvSpPr>
            <p:cNvPr id="8" name="圆角矩形​​ 10"/>
            <p:cNvSpPr/>
            <p:nvPr/>
          </p:nvSpPr>
          <p:spPr>
            <a:xfrm>
              <a:off x="4247964" y="2133928"/>
              <a:ext cx="647856" cy="647490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16700">
                  <a:srgbClr val="00B0F0"/>
                </a:gs>
                <a:gs pos="100000">
                  <a:srgbClr val="0070C0"/>
                </a:gs>
              </a:gsLst>
              <a:lin ang="16200000" scaled="0"/>
              <a:tileRect/>
            </a:gradFill>
            <a:ln w="2540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1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3323" y="2576698"/>
              <a:ext cx="3429968" cy="3692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学会、期刊及品质说明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16"/>
          <p:cNvGrpSpPr>
            <a:grpSpLocks/>
          </p:cNvGrpSpPr>
          <p:nvPr/>
        </p:nvGrpSpPr>
        <p:grpSpPr bwMode="auto">
          <a:xfrm>
            <a:off x="2100713" y="3429000"/>
            <a:ext cx="4494081" cy="812247"/>
            <a:chOff x="4247964" y="2057753"/>
            <a:chExt cx="4494207" cy="811369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003661" y="2057753"/>
              <a:ext cx="2921074" cy="46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数据库使用说明</a:t>
              </a:r>
            </a:p>
          </p:txBody>
        </p:sp>
        <p:sp>
          <p:nvSpPr>
            <p:cNvPr id="12" name="圆角矩形​​ 18"/>
            <p:cNvSpPr/>
            <p:nvPr/>
          </p:nvSpPr>
          <p:spPr>
            <a:xfrm>
              <a:off x="4247964" y="2133871"/>
              <a:ext cx="647719" cy="6470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6700">
                  <a:srgbClr val="A7C46E"/>
                </a:gs>
                <a:gs pos="100000">
                  <a:schemeClr val="accent3">
                    <a:lumMod val="75000"/>
                  </a:schemeClr>
                </a:gs>
              </a:gsLst>
              <a:lin ang="16200000" scaled="0"/>
              <a:tileRect/>
            </a:gradFill>
            <a:ln w="25400" cap="flat" cmpd="sng" algn="ctr">
              <a:solidFill>
                <a:srgbClr val="A7C46E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2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13160" y="2500189"/>
              <a:ext cx="3729011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lvl="1"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主页简介、文献索引介绍</a:t>
              </a:r>
              <a:endPara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" name="组合 20"/>
          <p:cNvGrpSpPr>
            <a:grpSpLocks/>
          </p:cNvGrpSpPr>
          <p:nvPr/>
        </p:nvGrpSpPr>
        <p:grpSpPr bwMode="auto">
          <a:xfrm>
            <a:off x="2096301" y="4759895"/>
            <a:ext cx="4936509" cy="812245"/>
            <a:chOff x="4247964" y="2057753"/>
            <a:chExt cx="4936947" cy="811368"/>
          </a:xfrm>
        </p:grpSpPr>
        <p:sp>
          <p:nvSpPr>
            <p:cNvPr id="15" name="TextBox 14"/>
            <p:cNvSpPr txBox="1"/>
            <p:nvPr/>
          </p:nvSpPr>
          <p:spPr>
            <a:xfrm>
              <a:off x="5003681" y="2057753"/>
              <a:ext cx="1997840" cy="461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其它信息</a:t>
              </a:r>
              <a:endPara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圆角矩形​​ 22"/>
            <p:cNvSpPr/>
            <p:nvPr/>
          </p:nvSpPr>
          <p:spPr>
            <a:xfrm>
              <a:off x="4247964" y="2133871"/>
              <a:ext cx="647757" cy="647000"/>
            </a:xfrm>
            <a:prstGeom prst="roundRect">
              <a:avLst/>
            </a:prstGeom>
            <a:gradFill flip="none" rotWithShape="1">
              <a:gsLst>
                <a:gs pos="1000">
                  <a:schemeClr val="accent6">
                    <a:lumMod val="40000"/>
                    <a:lumOff val="60000"/>
                  </a:schemeClr>
                </a:gs>
                <a:gs pos="16700">
                  <a:srgbClr val="F8A662"/>
                </a:gs>
                <a:gs pos="100000">
                  <a:srgbClr val="EF720B"/>
                </a:gs>
              </a:gsLst>
              <a:lin ang="16200000" scaled="0"/>
              <a:tileRect/>
            </a:gradFill>
            <a:ln w="25400" cap="flat" cmpd="sng" algn="ctr">
              <a:solidFill>
                <a:srgbClr val="F8A764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3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13206" y="2500188"/>
              <a:ext cx="4171705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页面其它信息、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RSS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订阅服务介绍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8" name="直接连接符​​ 29"/>
          <p:cNvCxnSpPr>
            <a:cxnSpLocks noChangeShapeType="1"/>
          </p:cNvCxnSpPr>
          <p:nvPr/>
        </p:nvCxnSpPr>
        <p:spPr bwMode="auto">
          <a:xfrm flipH="1">
            <a:off x="644555" y="1506519"/>
            <a:ext cx="7988300" cy="0"/>
          </a:xfrm>
          <a:prstGeom prst="line">
            <a:avLst/>
          </a:prstGeom>
          <a:noFill/>
          <a:ln w="9525" algn="ctr">
            <a:solidFill>
              <a:srgbClr val="54C863"/>
            </a:solidFill>
            <a:round/>
            <a:headEnd/>
            <a:tailEnd/>
          </a:ln>
        </p:spPr>
      </p:cxnSp>
      <p:sp>
        <p:nvSpPr>
          <p:cNvPr id="19" name="标题 24"/>
          <p:cNvSpPr txBox="1">
            <a:spLocks/>
          </p:cNvSpPr>
          <p:nvPr/>
        </p:nvSpPr>
        <p:spPr bwMode="auto">
          <a:xfrm>
            <a:off x="357158" y="714356"/>
            <a:ext cx="8229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提纲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 rtl="0"/>
              <a:t>18</a:t>
            </a:fld>
            <a:endParaRPr lang="zh-CN" altLang="en-US" sz="1200" kern="120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iGroup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中国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·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长煦信息技术咨询（上海）有限公司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19</a:t>
            </a:fld>
            <a:endParaRPr lang="en-US"/>
          </a:p>
        </p:txBody>
      </p:sp>
      <p:pic>
        <p:nvPicPr>
          <p:cNvPr id="4" name="Picture 2" descr="E:\资料\APS\产品资料\素材\Physical Review 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285860"/>
            <a:ext cx="1584000" cy="4618808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圆角矩形 5"/>
          <p:cNvSpPr/>
          <p:nvPr/>
        </p:nvSpPr>
        <p:spPr>
          <a:xfrm>
            <a:off x="1000100" y="5214950"/>
            <a:ext cx="1714512" cy="785818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右箭头 9"/>
          <p:cNvSpPr/>
          <p:nvPr/>
        </p:nvSpPr>
        <p:spPr>
          <a:xfrm rot="16200000">
            <a:off x="2143108" y="4500570"/>
            <a:ext cx="714380" cy="285752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noProof="0" dirty="0" smtClean="0"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期刊页面其它信息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5" name="线形标注 2(无边框) 4"/>
          <p:cNvSpPr/>
          <p:nvPr/>
        </p:nvSpPr>
        <p:spPr>
          <a:xfrm>
            <a:off x="3714744" y="4572008"/>
            <a:ext cx="2143140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84600"/>
              <a:gd name="adj6" fmla="val -4534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期刊页面底端提供多种信息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2428868"/>
            <a:ext cx="8545934" cy="174308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圆角矩形 11"/>
          <p:cNvSpPr/>
          <p:nvPr/>
        </p:nvSpPr>
        <p:spPr>
          <a:xfrm>
            <a:off x="500034" y="2500306"/>
            <a:ext cx="1214446" cy="164307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4" name="线形标注 2(无边框) 13"/>
          <p:cNvSpPr/>
          <p:nvPr/>
        </p:nvSpPr>
        <p:spPr>
          <a:xfrm>
            <a:off x="2428860" y="2000240"/>
            <a:ext cx="1785950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132967"/>
              <a:gd name="adj6" fmla="val -4010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作者投稿、获得免费资源等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4214810" y="3214686"/>
            <a:ext cx="1285884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8" name="线形标注 2(无边框) 17"/>
          <p:cNvSpPr/>
          <p:nvPr/>
        </p:nvSpPr>
        <p:spPr>
          <a:xfrm>
            <a:off x="5857884" y="1928802"/>
            <a:ext cx="1785950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132967"/>
              <a:gd name="adj6" fmla="val -4010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图书馆员获取使用统计报告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5" grpId="0" animBg="1"/>
      <p:bldP spid="12" grpId="0" animBg="1"/>
      <p:bldP spid="14" grpId="0" animBg="1"/>
      <p:bldP spid="17" grpId="0" animBg="1"/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5"/>
          <p:cNvGrpSpPr>
            <a:grpSpLocks/>
          </p:cNvGrpSpPr>
          <p:nvPr/>
        </p:nvGrpSpPr>
        <p:grpSpPr bwMode="auto">
          <a:xfrm>
            <a:off x="2100713" y="2040489"/>
            <a:ext cx="4194318" cy="888445"/>
            <a:chOff x="4247964" y="2057753"/>
            <a:chExt cx="4195326" cy="888157"/>
          </a:xfrm>
        </p:grpSpPr>
        <p:sp>
          <p:nvSpPr>
            <p:cNvPr id="7" name="TextBox 6"/>
            <p:cNvSpPr txBox="1"/>
            <p:nvPr/>
          </p:nvSpPr>
          <p:spPr>
            <a:xfrm>
              <a:off x="5003796" y="2057753"/>
              <a:ext cx="2305993" cy="4615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出版社介绍</a:t>
              </a:r>
            </a:p>
          </p:txBody>
        </p:sp>
        <p:sp>
          <p:nvSpPr>
            <p:cNvPr id="8" name="圆角矩形​​ 10"/>
            <p:cNvSpPr/>
            <p:nvPr/>
          </p:nvSpPr>
          <p:spPr>
            <a:xfrm>
              <a:off x="4247964" y="2133928"/>
              <a:ext cx="647856" cy="647490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16700">
                  <a:srgbClr val="00B0F0"/>
                </a:gs>
                <a:gs pos="100000">
                  <a:srgbClr val="0070C0"/>
                </a:gs>
              </a:gsLst>
              <a:lin ang="16200000" scaled="0"/>
              <a:tileRect/>
            </a:gradFill>
            <a:ln w="2540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1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3322" y="2576698"/>
              <a:ext cx="3429968" cy="3692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学会、期刊及品质说明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10" name="组合 16"/>
          <p:cNvGrpSpPr>
            <a:grpSpLocks/>
          </p:cNvGrpSpPr>
          <p:nvPr/>
        </p:nvGrpSpPr>
        <p:grpSpPr bwMode="auto">
          <a:xfrm>
            <a:off x="2100713" y="3429000"/>
            <a:ext cx="4494080" cy="812247"/>
            <a:chOff x="4247964" y="2057753"/>
            <a:chExt cx="4494206" cy="811369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003661" y="2057753"/>
              <a:ext cx="2921074" cy="46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数据库使用说明</a:t>
              </a:r>
            </a:p>
          </p:txBody>
        </p:sp>
        <p:sp>
          <p:nvSpPr>
            <p:cNvPr id="12" name="圆角矩形​​ 18"/>
            <p:cNvSpPr/>
            <p:nvPr/>
          </p:nvSpPr>
          <p:spPr>
            <a:xfrm>
              <a:off x="4247964" y="2133871"/>
              <a:ext cx="647719" cy="6470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6700">
                  <a:srgbClr val="A7C46E"/>
                </a:gs>
                <a:gs pos="100000">
                  <a:schemeClr val="accent3">
                    <a:lumMod val="75000"/>
                  </a:schemeClr>
                </a:gs>
              </a:gsLst>
              <a:lin ang="16200000" scaled="0"/>
              <a:tileRect/>
            </a:gradFill>
            <a:ln w="25400" cap="flat" cmpd="sng" algn="ctr">
              <a:solidFill>
                <a:srgbClr val="A7C46E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2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13160" y="2500189"/>
              <a:ext cx="3729010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lvl="1"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主页简介、文献索引介绍</a:t>
              </a:r>
              <a:endPara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14" name="组合 20"/>
          <p:cNvGrpSpPr>
            <a:grpSpLocks/>
          </p:cNvGrpSpPr>
          <p:nvPr/>
        </p:nvGrpSpPr>
        <p:grpSpPr bwMode="auto">
          <a:xfrm>
            <a:off x="2096300" y="4759895"/>
            <a:ext cx="4936511" cy="812245"/>
            <a:chOff x="4247964" y="2057753"/>
            <a:chExt cx="4936949" cy="811368"/>
          </a:xfrm>
        </p:grpSpPr>
        <p:sp>
          <p:nvSpPr>
            <p:cNvPr id="15" name="TextBox 14"/>
            <p:cNvSpPr txBox="1"/>
            <p:nvPr/>
          </p:nvSpPr>
          <p:spPr>
            <a:xfrm>
              <a:off x="5003681" y="2057753"/>
              <a:ext cx="1997840" cy="461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其它信息</a:t>
              </a:r>
              <a:endPara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圆角矩形​​ 22"/>
            <p:cNvSpPr/>
            <p:nvPr/>
          </p:nvSpPr>
          <p:spPr>
            <a:xfrm>
              <a:off x="4247964" y="2133871"/>
              <a:ext cx="647757" cy="647000"/>
            </a:xfrm>
            <a:prstGeom prst="roundRect">
              <a:avLst/>
            </a:prstGeom>
            <a:gradFill flip="none" rotWithShape="1">
              <a:gsLst>
                <a:gs pos="1000">
                  <a:schemeClr val="accent6">
                    <a:lumMod val="40000"/>
                    <a:lumOff val="60000"/>
                  </a:schemeClr>
                </a:gs>
                <a:gs pos="16700">
                  <a:srgbClr val="F8A662"/>
                </a:gs>
                <a:gs pos="100000">
                  <a:srgbClr val="EF720B"/>
                </a:gs>
              </a:gsLst>
              <a:lin ang="16200000" scaled="0"/>
              <a:tileRect/>
            </a:gradFill>
            <a:ln w="25400" cap="flat" cmpd="sng" algn="ctr">
              <a:solidFill>
                <a:srgbClr val="F8A764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3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13207" y="2500188"/>
              <a:ext cx="4171706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页面其它信息、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RSS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订阅服务介绍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8" name="直接连接符​​ 29"/>
          <p:cNvCxnSpPr>
            <a:cxnSpLocks noChangeShapeType="1"/>
          </p:cNvCxnSpPr>
          <p:nvPr/>
        </p:nvCxnSpPr>
        <p:spPr bwMode="auto">
          <a:xfrm flipH="1">
            <a:off x="644555" y="1506519"/>
            <a:ext cx="7988300" cy="0"/>
          </a:xfrm>
          <a:prstGeom prst="line">
            <a:avLst/>
          </a:prstGeom>
          <a:noFill/>
          <a:ln w="9525" algn="ctr">
            <a:solidFill>
              <a:srgbClr val="54C863"/>
            </a:solidFill>
            <a:round/>
            <a:headEnd/>
            <a:tailEnd/>
          </a:ln>
        </p:spPr>
      </p:cxnSp>
      <p:sp>
        <p:nvSpPr>
          <p:cNvPr id="19" name="标题 24"/>
          <p:cNvSpPr txBox="1">
            <a:spLocks/>
          </p:cNvSpPr>
          <p:nvPr/>
        </p:nvSpPr>
        <p:spPr bwMode="auto">
          <a:xfrm>
            <a:off x="357158" y="714356"/>
            <a:ext cx="8229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提纲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 rtl="0"/>
              <a:t>2</a:t>
            </a:fld>
            <a:endParaRPr lang="zh-CN" altLang="en-US" sz="1200" kern="120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iGroup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中国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·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长煦信息技术咨询（上海）有限公司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Documents and Settings\Lycia\桌面\APS Journals - RSS Feeds for APS Journals_副本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1975507"/>
            <a:ext cx="6500858" cy="4372906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20</a:t>
            </a:fld>
            <a:endParaRPr lang="en-US"/>
          </a:p>
        </p:txBody>
      </p:sp>
      <p:sp>
        <p:nvSpPr>
          <p:cNvPr id="5" name="圆角矩形 4"/>
          <p:cNvSpPr/>
          <p:nvPr/>
        </p:nvSpPr>
        <p:spPr>
          <a:xfrm>
            <a:off x="1142976" y="2357430"/>
            <a:ext cx="428628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6" name="线形标注 2(无边框) 5"/>
          <p:cNvSpPr/>
          <p:nvPr/>
        </p:nvSpPr>
        <p:spPr>
          <a:xfrm>
            <a:off x="2571736" y="3071810"/>
            <a:ext cx="2500330" cy="928694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49186"/>
              <a:gd name="adj6" fmla="val -3851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选择需要订阅的项目，点击订阅图标</a:t>
            </a:r>
          </a:p>
        </p:txBody>
      </p:sp>
      <p:sp>
        <p:nvSpPr>
          <p:cNvPr id="7" name="标题 3"/>
          <p:cNvSpPr txBox="1">
            <a:spLocks/>
          </p:cNvSpPr>
          <p:nvPr/>
        </p:nvSpPr>
        <p:spPr>
          <a:xfrm>
            <a:off x="428596" y="571480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RSS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订阅服务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sp>
        <p:nvSpPr>
          <p:cNvPr id="8" name="标题 3"/>
          <p:cNvSpPr txBox="1">
            <a:spLocks/>
          </p:cNvSpPr>
          <p:nvPr/>
        </p:nvSpPr>
        <p:spPr>
          <a:xfrm>
            <a:off x="485804" y="1214422"/>
            <a:ext cx="8229600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方法：点击页面上</a:t>
            </a:r>
            <a:r>
              <a:rPr kumimoji="0" lang="en-US" altLang="zh-CN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RSS</a:t>
            </a: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订阅图标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428736"/>
            <a:ext cx="428628" cy="40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2143116"/>
            <a:ext cx="3648075" cy="638175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下箭头 12"/>
          <p:cNvSpPr/>
          <p:nvPr/>
        </p:nvSpPr>
        <p:spPr>
          <a:xfrm rot="16200000">
            <a:off x="2821770" y="2035958"/>
            <a:ext cx="250033" cy="1035853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 flipH="1">
            <a:off x="3500430" y="2214554"/>
            <a:ext cx="3633814" cy="64294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线形标注 2(无边框) 14"/>
          <p:cNvSpPr/>
          <p:nvPr/>
        </p:nvSpPr>
        <p:spPr>
          <a:xfrm>
            <a:off x="5857884" y="3500438"/>
            <a:ext cx="2928958" cy="221457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-26617"/>
              <a:gd name="adj6" fmla="val -34109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将浏览器中新网页的网址复制到电脑中的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RSS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阅读软件上，增加订阅选项，即可通过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RSS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本机客户端浏览订阅内容。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804" name="Rectangle 4"/>
          <p:cNvSpPr>
            <a:spLocks noChangeArrowheads="1"/>
          </p:cNvSpPr>
          <p:nvPr/>
        </p:nvSpPr>
        <p:spPr bwMode="auto">
          <a:xfrm>
            <a:off x="857224" y="2357430"/>
            <a:ext cx="7772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>
              <a:spcBef>
                <a:spcPct val="20000"/>
              </a:spcBef>
            </a:pP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请合理使用资源，注意知识产权的保护。</a:t>
            </a:r>
          </a:p>
          <a:p>
            <a:pPr>
              <a:spcBef>
                <a:spcPct val="20000"/>
              </a:spcBef>
            </a:pP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  <a:p>
            <a:pPr>
              <a:spcBef>
                <a:spcPct val="20000"/>
              </a:spcBef>
            </a:pPr>
            <a:endParaRPr lang="zh-CN" altLang="en-US" sz="2400" b="1" dirty="0">
              <a:latin typeface="微软雅黑" pitchFamily="34" charset="-122"/>
              <a:ea typeface="微软雅黑" pitchFamily="34" charset="-122"/>
            </a:endParaRPr>
          </a:p>
          <a:p>
            <a:pPr algn="l">
              <a:spcBef>
                <a:spcPct val="20000"/>
              </a:spcBef>
            </a:pPr>
            <a:r>
              <a:rPr lang="en-US" altLang="zh-CN" sz="2400" b="1" dirty="0"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400" b="1" dirty="0">
                <a:latin typeface="微软雅黑" pitchFamily="34" charset="-122"/>
                <a:ea typeface="微软雅黑" pitchFamily="34" charset="-122"/>
              </a:rPr>
              <a:t>请不要使用下载软件进行下载，请不要进行系统性下载。</a:t>
            </a:r>
          </a:p>
        </p:txBody>
      </p:sp>
      <p:sp>
        <p:nvSpPr>
          <p:cNvPr id="5" name="标题 1"/>
          <p:cNvSpPr txBox="1">
            <a:spLocks/>
          </p:cNvSpPr>
          <p:nvPr/>
        </p:nvSpPr>
        <p:spPr>
          <a:xfrm>
            <a:off x="428596" y="928670"/>
            <a:ext cx="8229600" cy="79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zh-CN" altLang="en-US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rPr>
              <a:t>合理使用</a:t>
            </a:r>
            <a:endParaRPr lang="zh-CN" alt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2286000"/>
            <a:ext cx="9144000" cy="3581400"/>
          </a:xfrm>
          <a:prstGeom prst="rect">
            <a:avLst/>
          </a:prstGeom>
          <a:solidFill>
            <a:srgbClr val="FFE9A3">
              <a:alpha val="49803"/>
            </a:srgb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zh-CN" altLang="zh-CN">
              <a:solidFill>
                <a:srgbClr val="FFCC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42938" y="1500188"/>
            <a:ext cx="47243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dirty="0" smtClean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系列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数据库在国内由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iGroup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公司代理，</a:t>
            </a:r>
          </a:p>
          <a:p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请就近联系以下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iGroup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各代表处。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09613" y="2500313"/>
            <a:ext cx="3733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iGroup </a:t>
            </a:r>
            <a:r>
              <a:rPr lang="en-US" altLang="zh-CN" b="1" dirty="0">
                <a:solidFill>
                  <a:srgbClr val="000000"/>
                </a:solidFill>
                <a:latin typeface="宋体" pitchFamily="2" charset="-122"/>
              </a:rPr>
              <a:t>· </a:t>
            </a:r>
            <a:r>
              <a:rPr lang="zh-CN" altLang="en-US" b="1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中国</a:t>
            </a:r>
          </a:p>
          <a:p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Email</a:t>
            </a:r>
            <a:r>
              <a:rPr lang="zh-CN" altLang="en-US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en-US" altLang="zh-CN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hlinkClick r:id="rId2"/>
              </a:rPr>
              <a:t>info@igroup.com.cn</a:t>
            </a:r>
            <a:endParaRPr lang="en-US" altLang="zh-CN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709613" y="3286125"/>
            <a:ext cx="36480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上海：上海市斜土路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2899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号甲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栋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601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（光启文化广场）</a:t>
            </a:r>
            <a:endParaRPr lang="en-US" altLang="zh-CN" sz="160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Tel: 021-64454595</a:t>
            </a: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Fax: 8032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857750" y="4505325"/>
            <a:ext cx="36576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西安：西安市碑林区友谊西路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236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号华豪丽晶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号楼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1612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室座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806</a:t>
            </a:r>
            <a:r>
              <a:rPr lang="zh-CN" altLang="en-US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室 </a:t>
            </a:r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(710043) 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Tel: 029-89353458</a:t>
            </a:r>
          </a:p>
          <a:p>
            <a:r>
              <a:rPr lang="en-US" altLang="zh-CN" sz="16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Fax: 029-89353458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709613" y="4505325"/>
            <a:ext cx="3657600" cy="10699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广州：越秀区东风中路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318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号嘉业大厦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2705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室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(510030)</a:t>
            </a: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Tel: 020-83274076</a:t>
            </a: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Fax: 020-83274078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4857750" y="3286125"/>
            <a:ext cx="37147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北京：海淀区知春路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号学院国际大厦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1213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室（</a:t>
            </a:r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100083</a:t>
            </a:r>
            <a:r>
              <a:rPr lang="zh-CN" altLang="en-US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） </a:t>
            </a: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Tel: 010-82331971</a:t>
            </a:r>
          </a:p>
          <a:p>
            <a:r>
              <a:rPr lang="en-US" altLang="zh-CN" sz="160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Fax: 010-82331961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4714875" y="6273800"/>
            <a:ext cx="4214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更多内容，请访问</a:t>
            </a:r>
            <a:r>
              <a:rPr lang="en-US" altLang="zh-CN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  <a:hlinkClick r:id="rId3"/>
              </a:rPr>
              <a:t>www.igroup.com.cn</a:t>
            </a:r>
            <a:endParaRPr lang="en-US" altLang="zh-CN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7158" y="693736"/>
            <a:ext cx="8643998" cy="109219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r>
              <a:rPr lang="en-US" altLang="zh-CN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APS </a:t>
            </a:r>
            <a:r>
              <a:rPr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美国物理学会</a:t>
            </a:r>
            <a:r>
              <a:rPr lang="en-US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CN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American Physical Society</a:t>
            </a:r>
            <a:endParaRPr b="1" dirty="0" smtClean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0034" y="1714488"/>
            <a:ext cx="4429156" cy="450059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65125" indent="-365125" algn="just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sz="2000" dirty="0">
                <a:solidFill>
                  <a:srgbClr val="003366"/>
                </a:solidFill>
              </a:rPr>
              <a:t>成立于</a:t>
            </a:r>
            <a:r>
              <a:rPr lang="en-US" altLang="zh-CN" sz="2000" dirty="0">
                <a:solidFill>
                  <a:srgbClr val="003366"/>
                </a:solidFill>
              </a:rPr>
              <a:t>1899</a:t>
            </a:r>
            <a:r>
              <a:rPr sz="2000" dirty="0">
                <a:solidFill>
                  <a:srgbClr val="003366"/>
                </a:solidFill>
              </a:rPr>
              <a:t>年</a:t>
            </a:r>
            <a:r>
              <a:rPr lang="en-US" altLang="zh-CN" sz="2000" dirty="0">
                <a:solidFill>
                  <a:srgbClr val="003366"/>
                </a:solidFill>
              </a:rPr>
              <a:t>5</a:t>
            </a:r>
            <a:r>
              <a:rPr sz="2000" dirty="0">
                <a:solidFill>
                  <a:srgbClr val="003366"/>
                </a:solidFill>
              </a:rPr>
              <a:t>月，</a:t>
            </a:r>
            <a:r>
              <a:rPr sz="2000" dirty="0" smtClean="0">
                <a:solidFill>
                  <a:srgbClr val="003366"/>
                </a:solidFill>
              </a:rPr>
              <a:t>世界上最具声望的物理学专业学会之一</a:t>
            </a:r>
            <a:endParaRPr sz="2000" dirty="0">
              <a:solidFill>
                <a:srgbClr val="003366"/>
              </a:solidFill>
            </a:endParaRPr>
          </a:p>
          <a:p>
            <a:pPr marL="365125" indent="-365125" algn="just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3366"/>
                </a:solidFill>
              </a:rPr>
              <a:t>APS</a:t>
            </a:r>
            <a:r>
              <a:rPr sz="2000" dirty="0">
                <a:solidFill>
                  <a:srgbClr val="003366"/>
                </a:solidFill>
              </a:rPr>
              <a:t>出版的所有物理评论系列期刊分别是各专业领域最受尊重、被引用次数最多的科技期刊之一，</a:t>
            </a:r>
            <a:r>
              <a:rPr sz="2000" dirty="0" smtClean="0">
                <a:solidFill>
                  <a:srgbClr val="003366"/>
                </a:solidFill>
              </a:rPr>
              <a:t>在全球物理学界及相关学科领域的研究者中具有极高的声望</a:t>
            </a:r>
            <a:endParaRPr sz="2000" dirty="0">
              <a:solidFill>
                <a:srgbClr val="003366"/>
              </a:solidFill>
            </a:endParaRPr>
          </a:p>
          <a:p>
            <a:pPr marL="365125" indent="-365125" algn="just" eaLnBrk="1" hangingPunct="1">
              <a:lnSpc>
                <a:spcPct val="150000"/>
              </a:lnSpc>
              <a:spcBef>
                <a:spcPts val="1200"/>
              </a:spcBef>
              <a:buFont typeface="Wingdings" pitchFamily="2" charset="2"/>
              <a:buChar char="Ø"/>
            </a:pPr>
            <a:r>
              <a:rPr lang="en-US" altLang="zh-CN" sz="2000" dirty="0">
                <a:solidFill>
                  <a:srgbClr val="003366"/>
                </a:solidFill>
              </a:rPr>
              <a:t>APS</a:t>
            </a:r>
            <a:r>
              <a:rPr sz="2000" dirty="0">
                <a:solidFill>
                  <a:srgbClr val="003366"/>
                </a:solidFill>
              </a:rPr>
              <a:t>提供全部回溯文献，数据最早回溯到</a:t>
            </a:r>
            <a:r>
              <a:rPr lang="en-US" altLang="zh-CN" sz="2000" dirty="0">
                <a:solidFill>
                  <a:srgbClr val="003366"/>
                </a:solidFill>
              </a:rPr>
              <a:t>1893</a:t>
            </a:r>
            <a:r>
              <a:rPr sz="2000" dirty="0">
                <a:solidFill>
                  <a:srgbClr val="003366"/>
                </a:solidFill>
              </a:rPr>
              <a:t>年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宋体"/>
                <a:cs typeface="+mn-cs"/>
              </a:rPr>
              <a:pPr algn="r" rtl="0"/>
              <a:t>3</a:t>
            </a:fld>
            <a:endParaRPr lang="zh-CN" altLang="en-US" sz="1200" kern="1200">
              <a:solidFill>
                <a:prstClr val="black">
                  <a:tint val="75000"/>
                </a:prstClr>
              </a:solidFill>
              <a:latin typeface="Calibri"/>
              <a:ea typeface="宋体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2643182"/>
            <a:ext cx="3733352" cy="2124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 smtClean="0"/>
              <a:t>APS</a:t>
            </a:r>
            <a:r>
              <a:rPr dirty="0" smtClean="0"/>
              <a:t>期刊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4</a:t>
            </a:fld>
            <a:endParaRPr 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57200" y="1371600"/>
          <a:ext cx="8305801" cy="4739840"/>
        </p:xfrm>
        <a:graphic>
          <a:graphicData uri="http://schemas.openxmlformats.org/drawingml/2006/table">
            <a:tbl>
              <a:tblPr/>
              <a:tblGrid>
                <a:gridCol w="3896274"/>
                <a:gridCol w="2809326"/>
                <a:gridCol w="533400"/>
                <a:gridCol w="1066801"/>
              </a:tblGrid>
              <a:tr h="36608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latin typeface="宋体"/>
                        </a:rPr>
                        <a:t>期刊名称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latin typeface="宋体"/>
                        </a:rPr>
                        <a:t>期刊名称</a:t>
                      </a:r>
                      <a:r>
                        <a:rPr lang="en-US" altLang="zh-CN" sz="1600" b="1" i="0" u="none" strike="noStrike" dirty="0">
                          <a:latin typeface="Verdana"/>
                        </a:rPr>
                        <a:t>(</a:t>
                      </a:r>
                      <a:r>
                        <a:rPr lang="zh-CN" altLang="en-US" sz="1600" b="1" i="0" u="none" strike="noStrike" dirty="0">
                          <a:latin typeface="宋体"/>
                        </a:rPr>
                        <a:t>中文</a:t>
                      </a:r>
                      <a:r>
                        <a:rPr lang="en-US" altLang="zh-CN" sz="1600" b="1" i="0" u="none" strike="noStrike" dirty="0">
                          <a:latin typeface="Verdana"/>
                        </a:rPr>
                        <a:t>)</a:t>
                      </a:r>
                      <a:endParaRPr lang="zh-CN" altLang="en-US" sz="1600" b="1" i="0" u="none" strike="noStrike" dirty="0">
                        <a:latin typeface="宋体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latin typeface="宋体"/>
                        </a:rPr>
                        <a:t>出版频率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latin typeface="宋体"/>
                        </a:rPr>
                        <a:t>影响因子</a:t>
                      </a:r>
                      <a:r>
                        <a:rPr lang="zh-CN" altLang="en-US" sz="1600" b="1" i="0" u="none" strike="noStrike" dirty="0">
                          <a:latin typeface="Verdana"/>
                        </a:rPr>
                        <a:t> </a:t>
                      </a:r>
                      <a:r>
                        <a:rPr lang="en-US" altLang="zh-CN" sz="1600" b="1" i="0" u="none" strike="noStrike" dirty="0" smtClean="0">
                          <a:latin typeface="Verdana"/>
                        </a:rPr>
                        <a:t>2012</a:t>
                      </a:r>
                      <a:endParaRPr lang="en-US" altLang="zh-CN" sz="1600" b="1" i="0" u="none" strike="noStrike" dirty="0">
                        <a:latin typeface="Verdan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0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latin typeface="Verdana"/>
                        </a:rPr>
                        <a:t>Physical Review A: Atomic, Molecular, and Optical Physics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latin typeface="宋体"/>
                        </a:rPr>
                        <a:t>《</a:t>
                      </a:r>
                      <a:r>
                        <a:rPr lang="zh-CN" altLang="en-US" sz="1600" b="0" i="0" u="none" strike="noStrike">
                          <a:latin typeface="宋体"/>
                        </a:rPr>
                        <a:t>物理学评论</a:t>
                      </a:r>
                      <a:r>
                        <a:rPr lang="en-US" altLang="zh-CN" sz="1600" b="0" i="0" u="none" strike="noStrike">
                          <a:latin typeface="Verdana"/>
                        </a:rPr>
                        <a:t>A</a:t>
                      </a:r>
                      <a:r>
                        <a:rPr lang="zh-CN" altLang="en-US" sz="1600" b="0" i="0" u="none" strike="noStrike">
                          <a:latin typeface="宋体"/>
                        </a:rPr>
                        <a:t>辑：原子、分子和光学物理学</a:t>
                      </a:r>
                      <a:r>
                        <a:rPr lang="en-US" altLang="zh-CN" sz="1600" b="0" i="0" u="none" strike="noStrike">
                          <a:latin typeface="宋体"/>
                        </a:rPr>
                        <a:t>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微软雅黑"/>
                          <a:cs typeface="Times New Roman"/>
                        </a:rPr>
                        <a:t>3.042</a:t>
                      </a:r>
                      <a:endParaRPr lang="zh-CN" sz="1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0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latin typeface="Verdana"/>
                        </a:rPr>
                        <a:t>Physical Review B: Condensed Matter and materials Physics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latin typeface="宋体"/>
                        </a:rPr>
                        <a:t>《</a:t>
                      </a:r>
                      <a:r>
                        <a:rPr lang="zh-CN" altLang="en-US" sz="1600" b="0" i="0" u="none" strike="noStrike">
                          <a:latin typeface="宋体"/>
                        </a:rPr>
                        <a:t>物理学评论</a:t>
                      </a:r>
                      <a:r>
                        <a:rPr lang="en-US" altLang="zh-CN" sz="1600" b="0" i="0" u="none" strike="noStrike">
                          <a:latin typeface="Verdana"/>
                        </a:rPr>
                        <a:t>B</a:t>
                      </a:r>
                      <a:r>
                        <a:rPr lang="zh-CN" altLang="en-US" sz="1600" b="0" i="0" u="none" strike="noStrike">
                          <a:latin typeface="宋体"/>
                        </a:rPr>
                        <a:t>辑：凝聚态物质与材料物理学</a:t>
                      </a:r>
                      <a:r>
                        <a:rPr lang="en-US" altLang="zh-CN" sz="1600" b="0" i="0" u="none" strike="noStrike">
                          <a:latin typeface="宋体"/>
                        </a:rPr>
                        <a:t>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latin typeface="Verdana"/>
                        </a:rPr>
                        <a:t>48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微软雅黑"/>
                          <a:cs typeface="Times New Roman"/>
                        </a:rPr>
                        <a:t>3.767</a:t>
                      </a:r>
                      <a:endParaRPr lang="zh-CN" sz="1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192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latin typeface="Verdana"/>
                        </a:rPr>
                        <a:t>Physical Review C: Nuclear Physics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latin typeface="宋体"/>
                        </a:rPr>
                        <a:t>《</a:t>
                      </a:r>
                      <a:r>
                        <a:rPr lang="zh-CN" altLang="en-US" sz="1600" b="0" i="0" u="none" strike="noStrike">
                          <a:latin typeface="宋体"/>
                        </a:rPr>
                        <a:t>物理学评论</a:t>
                      </a:r>
                      <a:r>
                        <a:rPr lang="en-US" altLang="zh-CN" sz="1600" b="0" i="0" u="none" strike="noStrike">
                          <a:latin typeface="Verdana"/>
                        </a:rPr>
                        <a:t>C</a:t>
                      </a:r>
                      <a:r>
                        <a:rPr lang="zh-CN" altLang="en-US" sz="1600" b="0" i="0" u="none" strike="noStrike">
                          <a:latin typeface="宋体"/>
                        </a:rPr>
                        <a:t>辑：核物理学</a:t>
                      </a:r>
                      <a:r>
                        <a:rPr lang="en-US" altLang="zh-CN" sz="1600" b="0" i="0" u="none" strike="noStrike">
                          <a:latin typeface="宋体"/>
                        </a:rPr>
                        <a:t>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微软雅黑"/>
                          <a:cs typeface="Times New Roman"/>
                        </a:rPr>
                        <a:t>3.715</a:t>
                      </a:r>
                      <a:endParaRPr lang="zh-CN" sz="1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0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latin typeface="Verdana"/>
                        </a:rPr>
                        <a:t>Physical Review D: Particles, Fields, Gravitation, and Cosmology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latin typeface="宋体"/>
                        </a:rPr>
                        <a:t>《</a:t>
                      </a:r>
                      <a:r>
                        <a:rPr lang="zh-CN" altLang="en-US" sz="1600" b="0" i="0" u="none" strike="noStrike">
                          <a:latin typeface="宋体"/>
                        </a:rPr>
                        <a:t>物理学评论</a:t>
                      </a:r>
                      <a:r>
                        <a:rPr lang="en-US" altLang="zh-CN" sz="1600" b="0" i="0" u="none" strike="noStrike">
                          <a:latin typeface="Verdana"/>
                        </a:rPr>
                        <a:t>D</a:t>
                      </a:r>
                      <a:r>
                        <a:rPr lang="zh-CN" altLang="en-US" sz="1600" b="0" i="0" u="none" strike="noStrike">
                          <a:latin typeface="宋体"/>
                        </a:rPr>
                        <a:t>辑：粒子、场、重力与宇宙学</a:t>
                      </a:r>
                      <a:r>
                        <a:rPr lang="en-US" altLang="zh-CN" sz="1600" b="0" i="0" u="none" strike="noStrike">
                          <a:latin typeface="宋体"/>
                        </a:rPr>
                        <a:t>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latin typeface="Verdana"/>
                        </a:rPr>
                        <a:t>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微软雅黑"/>
                          <a:cs typeface="Times New Roman"/>
                        </a:rPr>
                        <a:t>4.691</a:t>
                      </a:r>
                      <a:endParaRPr lang="zh-CN" sz="1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509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latin typeface="Verdana"/>
                        </a:rPr>
                        <a:t>Physical Review E: Statistical, Nonlinear, and Soft Matter Physics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latin typeface="宋体"/>
                        </a:rPr>
                        <a:t>《</a:t>
                      </a:r>
                      <a:r>
                        <a:rPr lang="zh-CN" altLang="en-US" sz="1600" b="0" i="0" u="none" strike="noStrike">
                          <a:latin typeface="宋体"/>
                        </a:rPr>
                        <a:t>物理学评论</a:t>
                      </a:r>
                      <a:r>
                        <a:rPr lang="en-US" altLang="zh-CN" sz="1600" b="0" i="0" u="none" strike="noStrike">
                          <a:latin typeface="Verdana"/>
                        </a:rPr>
                        <a:t>E</a:t>
                      </a:r>
                      <a:r>
                        <a:rPr lang="zh-CN" altLang="en-US" sz="1600" b="0" i="0" u="none" strike="noStrike">
                          <a:latin typeface="宋体"/>
                        </a:rPr>
                        <a:t>辑：统计、非线性和软体物理学</a:t>
                      </a:r>
                      <a:r>
                        <a:rPr lang="en-US" altLang="zh-CN" sz="1600" b="0" i="0" u="none" strike="noStrike">
                          <a:latin typeface="宋体"/>
                        </a:rPr>
                        <a:t>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微软雅黑"/>
                          <a:cs typeface="Times New Roman"/>
                        </a:rPr>
                        <a:t>2.313</a:t>
                      </a:r>
                      <a:endParaRPr lang="zh-CN" sz="1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latin typeface="Verdana"/>
                        </a:rPr>
                        <a:t>Physical Review Letters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latin typeface="宋体"/>
                        </a:rPr>
                        <a:t>《</a:t>
                      </a:r>
                      <a:r>
                        <a:rPr lang="zh-CN" altLang="en-US" sz="1600" b="0" i="0" u="none" strike="noStrike">
                          <a:latin typeface="宋体"/>
                        </a:rPr>
                        <a:t>物理评论快报</a:t>
                      </a:r>
                      <a:r>
                        <a:rPr lang="en-US" altLang="zh-CN" sz="1600" b="0" i="0" u="none" strike="noStrike">
                          <a:latin typeface="宋体"/>
                        </a:rPr>
                        <a:t>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latin typeface="Verdana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latin typeface="Times New Roman"/>
                          <a:ea typeface="微软雅黑"/>
                          <a:cs typeface="Times New Roman"/>
                        </a:rPr>
                        <a:t>7.943</a:t>
                      </a:r>
                      <a:endParaRPr lang="zh-CN" sz="1800" kern="100" dirty="0">
                        <a:solidFill>
                          <a:schemeClr val="tx1"/>
                        </a:solidFill>
                        <a:latin typeface="Times New Roman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60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latin typeface="Verdana"/>
                        </a:rPr>
                        <a:t>Review of Modern Physics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latin typeface="宋体"/>
                        </a:rPr>
                        <a:t>《</a:t>
                      </a:r>
                      <a:r>
                        <a:rPr lang="zh-CN" altLang="en-US" sz="1600" b="0" i="0" u="none" strike="noStrike">
                          <a:latin typeface="宋体"/>
                        </a:rPr>
                        <a:t>现代物理学评论</a:t>
                      </a:r>
                      <a:r>
                        <a:rPr lang="en-US" altLang="zh-CN" sz="1600" b="0" i="0" u="none" strike="noStrike">
                          <a:latin typeface="宋体"/>
                        </a:rPr>
                        <a:t>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latin typeface="Verdan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solidFill>
                            <a:schemeClr val="tx1"/>
                          </a:solidFill>
                          <a:latin typeface="Times New Roman"/>
                          <a:ea typeface="微软雅黑"/>
                          <a:cs typeface="Times New Roman"/>
                        </a:rPr>
                        <a:t>44.982</a:t>
                      </a:r>
                      <a:endParaRPr lang="zh-CN" sz="1800" kern="100" dirty="0">
                        <a:solidFill>
                          <a:schemeClr val="tx1"/>
                        </a:solidFill>
                        <a:latin typeface="Times New Roman"/>
                        <a:ea typeface="微软雅黑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993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latin typeface="Verdana"/>
                        </a:rPr>
                        <a:t>Physical Review Online Archive (PROLA)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latin typeface="宋体"/>
                        </a:rPr>
                        <a:t>《</a:t>
                      </a:r>
                      <a:r>
                        <a:rPr lang="zh-CN" altLang="en-US" sz="1600" b="0" i="0" u="none" strike="noStrike">
                          <a:latin typeface="宋体"/>
                        </a:rPr>
                        <a:t>物理评论在线过刊</a:t>
                      </a:r>
                      <a:r>
                        <a:rPr lang="en-US" altLang="zh-CN" sz="1600" b="0" i="0" u="none" strike="noStrike">
                          <a:latin typeface="宋体"/>
                        </a:rPr>
                        <a:t>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latin typeface="宋体"/>
                        </a:rPr>
                        <a:t>/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en-US" altLang="zh-CN" sz="1800" kern="100" dirty="0">
                          <a:solidFill>
                            <a:schemeClr val="tx1"/>
                          </a:solidFill>
                          <a:latin typeface="Times New Roman"/>
                          <a:ea typeface="微软雅黑"/>
                          <a:cs typeface="Times New Roman"/>
                        </a:rPr>
                        <a:t>--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APS</a:t>
            </a:r>
            <a:r>
              <a:rPr dirty="0" smtClean="0"/>
              <a:t>免费出版物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5</a:t>
            </a:fld>
            <a:endParaRPr 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428596" y="1676400"/>
          <a:ext cx="7572405" cy="4181491"/>
        </p:xfrm>
        <a:graphic>
          <a:graphicData uri="http://schemas.openxmlformats.org/drawingml/2006/table">
            <a:tbl>
              <a:tblPr/>
              <a:tblGrid>
                <a:gridCol w="3855646"/>
                <a:gridCol w="1670285"/>
                <a:gridCol w="812570"/>
                <a:gridCol w="1233904"/>
              </a:tblGrid>
              <a:tr h="63355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latin typeface="宋体"/>
                        </a:rPr>
                        <a:t>期刊名称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latin typeface="宋体"/>
                        </a:rPr>
                        <a:t>期刊名称</a:t>
                      </a:r>
                      <a:r>
                        <a:rPr lang="en-US" altLang="zh-CN" sz="1600" b="1" i="0" u="none" strike="noStrike">
                          <a:latin typeface="Verdana"/>
                        </a:rPr>
                        <a:t>(</a:t>
                      </a:r>
                      <a:r>
                        <a:rPr lang="zh-CN" altLang="en-US" sz="1600" b="1" i="0" u="none" strike="noStrike">
                          <a:latin typeface="宋体"/>
                        </a:rPr>
                        <a:t>中文</a:t>
                      </a:r>
                      <a:r>
                        <a:rPr lang="en-US" altLang="zh-CN" sz="1600" b="1" i="0" u="none" strike="noStrike">
                          <a:latin typeface="Verdana"/>
                        </a:rPr>
                        <a:t>)</a:t>
                      </a:r>
                      <a:endParaRPr lang="zh-CN" altLang="en-US" sz="1600" b="1" i="0" u="none" strike="noStrike">
                        <a:latin typeface="宋体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>
                          <a:latin typeface="宋体"/>
                        </a:rPr>
                        <a:t>出版频率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i="0" u="none" strike="noStrike" dirty="0">
                          <a:latin typeface="宋体"/>
                        </a:rPr>
                        <a:t>影响因子</a:t>
                      </a:r>
                      <a:r>
                        <a:rPr lang="zh-CN" altLang="en-US" sz="1600" b="1" i="0" u="none" strike="noStrike" dirty="0">
                          <a:latin typeface="Verdana"/>
                        </a:rPr>
                        <a:t> </a:t>
                      </a:r>
                      <a:r>
                        <a:rPr lang="en-US" altLang="zh-CN" sz="1600" b="1" i="0" u="none" strike="noStrike" dirty="0" smtClean="0">
                          <a:latin typeface="Verdana"/>
                        </a:rPr>
                        <a:t>2012</a:t>
                      </a:r>
                      <a:endParaRPr lang="en-US" altLang="zh-CN" sz="1600" b="1" i="0" u="none" strike="noStrike" dirty="0">
                        <a:latin typeface="Verdan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2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latin typeface="Verdana"/>
                        </a:rPr>
                        <a:t>Physics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latin typeface="宋体"/>
                        </a:rPr>
                        <a:t>《</a:t>
                      </a:r>
                      <a:r>
                        <a:rPr lang="zh-CN" altLang="en-US" sz="1600" b="0" i="0" u="none" strike="noStrike">
                          <a:latin typeface="宋体"/>
                        </a:rPr>
                        <a:t>物理</a:t>
                      </a:r>
                      <a:r>
                        <a:rPr lang="en-US" altLang="zh-CN" sz="1600" b="0" i="0" u="none" strike="noStrike">
                          <a:latin typeface="宋体"/>
                        </a:rPr>
                        <a:t>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latin typeface="Verdana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latin typeface="宋体"/>
                        </a:rPr>
                        <a:t>/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latin typeface="Verdana"/>
                        </a:rPr>
                        <a:t>Physical Review Special Topics- Accelerators and Beams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latin typeface="宋体"/>
                        </a:rPr>
                        <a:t>《</a:t>
                      </a:r>
                      <a:r>
                        <a:rPr lang="zh-CN" altLang="en-US" sz="1600" b="0" i="0" u="none" strike="noStrike">
                          <a:latin typeface="宋体"/>
                        </a:rPr>
                        <a:t>物理评论特别专题</a:t>
                      </a:r>
                      <a:r>
                        <a:rPr lang="en-US" altLang="zh-CN" sz="1600" b="0" i="0" u="none" strike="noStrike">
                          <a:latin typeface="宋体"/>
                        </a:rPr>
                        <a:t>-</a:t>
                      </a:r>
                      <a:r>
                        <a:rPr lang="zh-CN" altLang="en-US" sz="1600" b="0" i="0" u="none" strike="noStrike">
                          <a:latin typeface="宋体"/>
                        </a:rPr>
                        <a:t>加速器和光束</a:t>
                      </a:r>
                      <a:r>
                        <a:rPr lang="en-US" altLang="zh-CN" sz="1600" b="0" i="0" u="none" strike="noStrike">
                          <a:latin typeface="宋体"/>
                        </a:rPr>
                        <a:t>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>
                          <a:latin typeface="Times New Roman"/>
                          <a:ea typeface="微软雅黑"/>
                          <a:cs typeface="Times New Roman"/>
                        </a:rPr>
                        <a:t>1.565</a:t>
                      </a:r>
                      <a:endParaRPr lang="zh-CN" sz="1800" kern="10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7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 dirty="0">
                          <a:latin typeface="Verdana"/>
                        </a:rPr>
                        <a:t>Physical Review Special Topics-Physics Education Research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latin typeface="宋体"/>
                        </a:rPr>
                        <a:t>《</a:t>
                      </a:r>
                      <a:r>
                        <a:rPr lang="zh-CN" altLang="en-US" sz="1600" b="0" i="0" u="none" strike="noStrike">
                          <a:latin typeface="宋体"/>
                        </a:rPr>
                        <a:t>物理评论特别专题</a:t>
                      </a:r>
                      <a:r>
                        <a:rPr lang="en-US" altLang="zh-CN" sz="1600" b="0" i="0" u="none" strike="noStrike">
                          <a:latin typeface="宋体"/>
                        </a:rPr>
                        <a:t>-</a:t>
                      </a:r>
                      <a:r>
                        <a:rPr lang="zh-CN" altLang="en-US" sz="1600" b="0" i="0" u="none" strike="noStrike">
                          <a:latin typeface="宋体"/>
                        </a:rPr>
                        <a:t>物理教育研究</a:t>
                      </a:r>
                      <a:r>
                        <a:rPr lang="en-US" altLang="zh-CN" sz="1600" b="0" i="0" u="none" strike="noStrike">
                          <a:latin typeface="宋体"/>
                        </a:rPr>
                        <a:t>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latin typeface="Verdana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latin typeface="Times New Roman"/>
                          <a:ea typeface="微软雅黑"/>
                          <a:cs typeface="Times New Roman"/>
                        </a:rPr>
                        <a:t>1.529</a:t>
                      </a:r>
                      <a:endParaRPr lang="zh-CN" sz="1800" kern="100" dirty="0">
                        <a:latin typeface="Times New Roman"/>
                        <a:ea typeface="宋体"/>
                        <a:cs typeface="Times New Roman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02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0" i="0" u="none" strike="noStrike">
                          <a:latin typeface="Verdana"/>
                        </a:rPr>
                        <a:t>Physical Review 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600" b="0" i="0" u="none" strike="noStrike">
                          <a:latin typeface="宋体"/>
                        </a:rPr>
                        <a:t>《</a:t>
                      </a:r>
                      <a:r>
                        <a:rPr lang="zh-CN" altLang="en-US" sz="1600" b="0" i="0" u="none" strike="noStrike">
                          <a:latin typeface="宋体"/>
                        </a:rPr>
                        <a:t>物理学评论</a:t>
                      </a:r>
                      <a:r>
                        <a:rPr lang="en-US" altLang="zh-CN" sz="1600" b="0" i="0" u="none" strike="noStrike">
                          <a:latin typeface="宋体"/>
                        </a:rPr>
                        <a:t>X</a:t>
                      </a:r>
                      <a:r>
                        <a:rPr lang="zh-CN" altLang="en-US" sz="1600" b="0" i="0" u="none" strike="noStrike">
                          <a:latin typeface="宋体"/>
                        </a:rPr>
                        <a:t>辑</a:t>
                      </a:r>
                      <a:r>
                        <a:rPr lang="en-US" altLang="zh-CN" sz="1600" b="0" i="0" u="none" strike="noStrike">
                          <a:latin typeface="宋体"/>
                        </a:rPr>
                        <a:t>》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>
                          <a:latin typeface="Verdana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0" i="0" u="none" strike="noStrike" dirty="0">
                          <a:latin typeface="宋体"/>
                        </a:rPr>
                        <a:t>/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dirty="0" smtClean="0"/>
              <a:t>期刊品质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4282" y="1600200"/>
            <a:ext cx="8643998" cy="4525963"/>
          </a:xfrm>
        </p:spPr>
        <p:txBody>
          <a:bodyPr/>
          <a:lstStyle/>
          <a:p>
            <a:pPr lvl="0"/>
            <a:r>
              <a:rPr lang="en-US" sz="2000" dirty="0"/>
              <a:t>Review of Modern Physics</a:t>
            </a:r>
            <a:r>
              <a:rPr sz="2000" dirty="0"/>
              <a:t>在综合物理收录的</a:t>
            </a:r>
            <a:r>
              <a:rPr lang="en-US" sz="2000" dirty="0"/>
              <a:t>83</a:t>
            </a:r>
            <a:r>
              <a:rPr sz="2000" dirty="0"/>
              <a:t>种期刊中，影响因子排第一，引用量排第三；</a:t>
            </a:r>
          </a:p>
          <a:p>
            <a:pPr lvl="0"/>
            <a:r>
              <a:rPr lang="en-US" sz="2000" dirty="0"/>
              <a:t>Physical Review Letters</a:t>
            </a:r>
            <a:r>
              <a:rPr sz="2000" dirty="0"/>
              <a:t>在综合物理收录的</a:t>
            </a:r>
            <a:r>
              <a:rPr lang="en-US" sz="2000" dirty="0"/>
              <a:t>83</a:t>
            </a:r>
            <a:r>
              <a:rPr sz="2000" dirty="0"/>
              <a:t>种期刊中，引用量排名第一；</a:t>
            </a:r>
          </a:p>
          <a:p>
            <a:pPr lvl="0"/>
            <a:r>
              <a:rPr lang="en-US" sz="2000" dirty="0"/>
              <a:t>Physical Review A</a:t>
            </a:r>
            <a:r>
              <a:rPr sz="2000" dirty="0"/>
              <a:t>在光学收录的</a:t>
            </a:r>
            <a:r>
              <a:rPr lang="en-US" sz="2000" dirty="0"/>
              <a:t>80</a:t>
            </a:r>
            <a:r>
              <a:rPr sz="2000" dirty="0"/>
              <a:t>种期刊中，引用量排名第一；在原子、分子、化学物理学收录的</a:t>
            </a:r>
            <a:r>
              <a:rPr lang="en-US" sz="2000" dirty="0"/>
              <a:t>34</a:t>
            </a:r>
            <a:r>
              <a:rPr sz="2000" dirty="0"/>
              <a:t>种期刊中，引用量排名第二； </a:t>
            </a:r>
          </a:p>
          <a:p>
            <a:pPr lvl="0"/>
            <a:r>
              <a:rPr lang="en-US" sz="2000" dirty="0"/>
              <a:t>Physical Review B</a:t>
            </a:r>
            <a:r>
              <a:rPr sz="2000" dirty="0"/>
              <a:t>在凝聚态物理收录的</a:t>
            </a:r>
            <a:r>
              <a:rPr lang="en-US" sz="2000" dirty="0"/>
              <a:t>68</a:t>
            </a:r>
            <a:r>
              <a:rPr sz="2000" dirty="0"/>
              <a:t>种期刊中，引用量排名第一；</a:t>
            </a:r>
          </a:p>
          <a:p>
            <a:pPr lvl="0"/>
            <a:r>
              <a:rPr lang="en-US" sz="2000" dirty="0"/>
              <a:t>Physical Review C</a:t>
            </a:r>
            <a:r>
              <a:rPr sz="2000" dirty="0"/>
              <a:t>在核物理收录的</a:t>
            </a:r>
            <a:r>
              <a:rPr lang="en-US" sz="2000" dirty="0"/>
              <a:t>21</a:t>
            </a:r>
            <a:r>
              <a:rPr sz="2000" dirty="0"/>
              <a:t>种期刊中，引用量排名第一；</a:t>
            </a:r>
          </a:p>
          <a:p>
            <a:pPr lvl="0"/>
            <a:r>
              <a:rPr lang="en-US" sz="2000" dirty="0"/>
              <a:t>Physical Review D</a:t>
            </a:r>
            <a:r>
              <a:rPr sz="2000" dirty="0"/>
              <a:t>在粒子和场物理学收录的</a:t>
            </a:r>
            <a:r>
              <a:rPr lang="en-US" sz="2000" dirty="0"/>
              <a:t>27</a:t>
            </a:r>
            <a:r>
              <a:rPr sz="2000" dirty="0"/>
              <a:t>种期刊中，引用量排名第一；在天文学与天体物理学收录的</a:t>
            </a:r>
            <a:r>
              <a:rPr lang="en-US" sz="2000" dirty="0"/>
              <a:t>56</a:t>
            </a:r>
            <a:r>
              <a:rPr sz="2000" dirty="0"/>
              <a:t>种期刊中，引用量排名第二；</a:t>
            </a:r>
          </a:p>
          <a:p>
            <a:pPr lvl="0"/>
            <a:r>
              <a:rPr lang="en-US" sz="2000" dirty="0"/>
              <a:t>Physical Review E</a:t>
            </a:r>
            <a:r>
              <a:rPr sz="2000" dirty="0"/>
              <a:t>在数学物理学收录的</a:t>
            </a:r>
            <a:r>
              <a:rPr lang="en-US" sz="2000" dirty="0"/>
              <a:t>55</a:t>
            </a:r>
            <a:r>
              <a:rPr sz="2000" dirty="0"/>
              <a:t>种期刊中引用量排名第一；在流体、</a:t>
            </a:r>
            <a:r>
              <a:rPr sz="2000" dirty="0" smtClean="0"/>
              <a:t>等离子物理收录的</a:t>
            </a:r>
            <a:r>
              <a:rPr lang="en-US" sz="2000" dirty="0"/>
              <a:t>31</a:t>
            </a:r>
            <a:r>
              <a:rPr sz="2000" dirty="0"/>
              <a:t>种期刊中，</a:t>
            </a:r>
            <a:r>
              <a:rPr sz="2000" dirty="0" smtClean="0"/>
              <a:t>引用量排名第一。</a:t>
            </a:r>
            <a:endParaRPr sz="2000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 smtClean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5"/>
          <p:cNvGrpSpPr>
            <a:grpSpLocks/>
          </p:cNvGrpSpPr>
          <p:nvPr/>
        </p:nvGrpSpPr>
        <p:grpSpPr bwMode="auto">
          <a:xfrm>
            <a:off x="2100712" y="2040489"/>
            <a:ext cx="4194319" cy="888445"/>
            <a:chOff x="4247964" y="2057753"/>
            <a:chExt cx="4195327" cy="888157"/>
          </a:xfrm>
        </p:grpSpPr>
        <p:sp>
          <p:nvSpPr>
            <p:cNvPr id="7" name="TextBox 6"/>
            <p:cNvSpPr txBox="1"/>
            <p:nvPr/>
          </p:nvSpPr>
          <p:spPr>
            <a:xfrm>
              <a:off x="5003796" y="2057753"/>
              <a:ext cx="2305993" cy="46151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出版社介绍</a:t>
              </a:r>
            </a:p>
          </p:txBody>
        </p:sp>
        <p:sp>
          <p:nvSpPr>
            <p:cNvPr id="8" name="圆角矩形​​ 10"/>
            <p:cNvSpPr/>
            <p:nvPr/>
          </p:nvSpPr>
          <p:spPr>
            <a:xfrm>
              <a:off x="4247964" y="2133928"/>
              <a:ext cx="647856" cy="647490"/>
            </a:xfrm>
            <a:prstGeom prst="roundRect">
              <a:avLst/>
            </a:prstGeom>
            <a:gradFill flip="none" rotWithShape="1">
              <a:gsLst>
                <a:gs pos="0">
                  <a:srgbClr val="0070C0"/>
                </a:gs>
                <a:gs pos="16700">
                  <a:srgbClr val="00B0F0"/>
                </a:gs>
                <a:gs pos="100000">
                  <a:srgbClr val="0070C0"/>
                </a:gs>
              </a:gsLst>
              <a:lin ang="16200000" scaled="0"/>
              <a:tileRect/>
            </a:gradFill>
            <a:ln w="25400" cap="flat" cmpd="sng" algn="ctr">
              <a:solidFill>
                <a:schemeClr val="tx2">
                  <a:lumMod val="40000"/>
                  <a:lumOff val="60000"/>
                </a:scheme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1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13323" y="2576698"/>
              <a:ext cx="3429968" cy="36921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学会、期刊及品质说明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3" name="组合 16"/>
          <p:cNvGrpSpPr>
            <a:grpSpLocks/>
          </p:cNvGrpSpPr>
          <p:nvPr/>
        </p:nvGrpSpPr>
        <p:grpSpPr bwMode="auto">
          <a:xfrm>
            <a:off x="2100713" y="3429000"/>
            <a:ext cx="4494081" cy="812247"/>
            <a:chOff x="4247964" y="2057753"/>
            <a:chExt cx="4494207" cy="811369"/>
          </a:xfrm>
        </p:grpSpPr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5003661" y="2057753"/>
              <a:ext cx="2921074" cy="46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数据库使用说明</a:t>
              </a:r>
            </a:p>
          </p:txBody>
        </p:sp>
        <p:sp>
          <p:nvSpPr>
            <p:cNvPr id="12" name="圆角矩形​​ 18"/>
            <p:cNvSpPr/>
            <p:nvPr/>
          </p:nvSpPr>
          <p:spPr>
            <a:xfrm>
              <a:off x="4247964" y="2133871"/>
              <a:ext cx="647719" cy="647000"/>
            </a:xfrm>
            <a:prstGeom prst="roundRect">
              <a:avLst/>
            </a:prstGeom>
            <a:gradFill flip="none" rotWithShape="1">
              <a:gsLst>
                <a:gs pos="0">
                  <a:schemeClr val="accent3">
                    <a:lumMod val="20000"/>
                    <a:lumOff val="80000"/>
                  </a:schemeClr>
                </a:gs>
                <a:gs pos="16700">
                  <a:srgbClr val="A7C46E"/>
                </a:gs>
                <a:gs pos="100000">
                  <a:schemeClr val="accent3">
                    <a:lumMod val="75000"/>
                  </a:schemeClr>
                </a:gs>
              </a:gsLst>
              <a:lin ang="16200000" scaled="0"/>
              <a:tileRect/>
            </a:gradFill>
            <a:ln w="25400" cap="flat" cmpd="sng" algn="ctr">
              <a:solidFill>
                <a:srgbClr val="A7C46E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2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13160" y="2500189"/>
              <a:ext cx="3729011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lvl="1"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——APS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主页简介、文献索引介绍</a:t>
              </a:r>
              <a:endParaRPr lang="zh-CN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Times New Roman" pitchFamily="18" charset="0"/>
              </a:endParaRPr>
            </a:p>
          </p:txBody>
        </p:sp>
      </p:grpSp>
      <p:grpSp>
        <p:nvGrpSpPr>
          <p:cNvPr id="4" name="组合 20"/>
          <p:cNvGrpSpPr>
            <a:grpSpLocks/>
          </p:cNvGrpSpPr>
          <p:nvPr/>
        </p:nvGrpSpPr>
        <p:grpSpPr bwMode="auto">
          <a:xfrm>
            <a:off x="2096300" y="4759895"/>
            <a:ext cx="4936510" cy="812245"/>
            <a:chOff x="4247964" y="2057753"/>
            <a:chExt cx="4936947" cy="811368"/>
          </a:xfrm>
        </p:grpSpPr>
        <p:sp>
          <p:nvSpPr>
            <p:cNvPr id="15" name="TextBox 14"/>
            <p:cNvSpPr txBox="1"/>
            <p:nvPr/>
          </p:nvSpPr>
          <p:spPr>
            <a:xfrm>
              <a:off x="5003681" y="2057753"/>
              <a:ext cx="1997840" cy="46116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r>
                <a:rPr lang="en-US" altLang="zh-CN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APS</a:t>
              </a:r>
              <a:r>
                <a:rPr lang="zh-CN" altLang="en-US" sz="2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其它信息</a:t>
              </a:r>
              <a:endParaRPr lang="en-US" altLang="zh-CN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圆角矩形​​ 22"/>
            <p:cNvSpPr/>
            <p:nvPr/>
          </p:nvSpPr>
          <p:spPr>
            <a:xfrm>
              <a:off x="4247964" y="2133871"/>
              <a:ext cx="647757" cy="647000"/>
            </a:xfrm>
            <a:prstGeom prst="roundRect">
              <a:avLst/>
            </a:prstGeom>
            <a:gradFill flip="none" rotWithShape="1">
              <a:gsLst>
                <a:gs pos="1000">
                  <a:schemeClr val="accent6">
                    <a:lumMod val="40000"/>
                    <a:lumOff val="60000"/>
                  </a:schemeClr>
                </a:gs>
                <a:gs pos="16700">
                  <a:srgbClr val="F8A662"/>
                </a:gs>
                <a:gs pos="100000">
                  <a:srgbClr val="EF720B"/>
                </a:gs>
              </a:gsLst>
              <a:lin ang="16200000" scaled="0"/>
              <a:tileRect/>
            </a:gradFill>
            <a:ln w="25400" cap="flat" cmpd="sng" algn="ctr">
              <a:solidFill>
                <a:srgbClr val="F8A764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800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  <a:cs typeface="Arial" pitchFamily="34" charset="0"/>
                </a:rPr>
                <a:t>3</a:t>
              </a:r>
              <a:endParaRPr lang="zh-CN" altLang="en-US" sz="2800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13207" y="2500188"/>
              <a:ext cx="4171704" cy="3689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——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页面其它信息、</a:t>
              </a:r>
              <a:r>
                <a:rPr lang="en-US" altLang="zh-CN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RSS</a:t>
              </a:r>
              <a:r>
                <a:rPr lang="zh-CN" altLang="en-US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订阅服务介绍</a:t>
              </a:r>
              <a:endParaRPr lang="zh-CN" altLang="en-US" kern="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cxnSp>
        <p:nvCxnSpPr>
          <p:cNvPr id="18" name="直接连接符​​ 29"/>
          <p:cNvCxnSpPr>
            <a:cxnSpLocks noChangeShapeType="1"/>
          </p:cNvCxnSpPr>
          <p:nvPr/>
        </p:nvCxnSpPr>
        <p:spPr bwMode="auto">
          <a:xfrm flipH="1">
            <a:off x="644555" y="1506519"/>
            <a:ext cx="7988300" cy="0"/>
          </a:xfrm>
          <a:prstGeom prst="line">
            <a:avLst/>
          </a:prstGeom>
          <a:noFill/>
          <a:ln w="9525" algn="ctr">
            <a:solidFill>
              <a:srgbClr val="54C863"/>
            </a:solidFill>
            <a:round/>
            <a:headEnd/>
            <a:tailEnd/>
          </a:ln>
        </p:spPr>
      </p:cxnSp>
      <p:sp>
        <p:nvSpPr>
          <p:cNvPr id="19" name="标题 24"/>
          <p:cNvSpPr txBox="1">
            <a:spLocks/>
          </p:cNvSpPr>
          <p:nvPr/>
        </p:nvSpPr>
        <p:spPr bwMode="auto">
          <a:xfrm>
            <a:off x="357158" y="714356"/>
            <a:ext cx="8229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r>
              <a:rPr lang="zh-CN" alt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提纲</a:t>
            </a:r>
            <a:r>
              <a:rPr lang="en-US" altLang="zh-CN" sz="3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t>CONTENTS</a:t>
            </a:r>
            <a:endParaRPr lang="zh-CN" altLang="en-US" sz="3200" dirty="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482E7AA6-1A11-4F54-B86E-211BB401B0FE}" type="slidenum">
              <a:rPr lang="zh-CN" altLang="en-US" sz="1200" kern="120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itchFamily="34" charset="-122"/>
                <a:ea typeface="微软雅黑" pitchFamily="34" charset="-122"/>
              </a:rPr>
              <a:pPr algn="r" rtl="0"/>
              <a:t>7</a:t>
            </a:fld>
            <a:endParaRPr lang="zh-CN" altLang="en-US" sz="1200" kern="1200">
              <a:solidFill>
                <a:schemeClr val="tx1">
                  <a:lumMod val="95000"/>
                  <a:lumOff val="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1" name="页脚占位符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iGroup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中国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·</a:t>
            </a:r>
            <a:r>
              <a:rPr lang="zh-CN" altLang="en-US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长煦信息技术咨询（上海）有限公司</a:t>
            </a:r>
            <a:endParaRPr lang="zh-CN" alt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0" dur="indefinite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714488"/>
            <a:ext cx="6847397" cy="4536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8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642918"/>
            <a:ext cx="8686800" cy="457200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微软雅黑" pitchFamily="34" charset="-122"/>
                <a:cs typeface="+mj-cs"/>
              </a:rPr>
              <a:t>APS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微软雅黑" pitchFamily="34" charset="-122"/>
                <a:cs typeface="+mj-cs"/>
              </a:rPr>
              <a:t>数据库主页</a:t>
            </a:r>
            <a:r>
              <a:rPr lang="en-US" altLang="zh-CN" sz="2800" dirty="0" smtClean="0">
                <a:latin typeface="+mj-lt"/>
                <a:ea typeface="微软雅黑" pitchFamily="34" charset="-122"/>
                <a:cs typeface="+mj-cs"/>
              </a:rPr>
              <a:t>http://www.aps.org/</a:t>
            </a:r>
            <a:endParaRPr kumimoji="0" lang="en-US" altLang="zh-CN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微软雅黑" pitchFamily="34" charset="-122"/>
              <a:cs typeface="+mj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572264" y="1714488"/>
            <a:ext cx="2286016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071670" y="2500306"/>
            <a:ext cx="6786610" cy="357190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214314" y="1643050"/>
            <a:ext cx="1571604" cy="2214578"/>
          </a:xfrm>
          <a:prstGeom prst="callout2">
            <a:avLst>
              <a:gd name="adj1" fmla="val 18750"/>
              <a:gd name="adj2" fmla="val 104223"/>
              <a:gd name="adj3" fmla="val 18750"/>
              <a:gd name="adj4" fmla="val 113452"/>
              <a:gd name="adj5" fmla="val 38289"/>
              <a:gd name="adj6" fmla="val 13322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数据库出版物、会议新闻、会员、工作等内容介绍</a:t>
            </a:r>
          </a:p>
        </p:txBody>
      </p:sp>
      <p:sp>
        <p:nvSpPr>
          <p:cNvPr id="10" name="线形标注 2(无边框) 9"/>
          <p:cNvSpPr/>
          <p:nvPr/>
        </p:nvSpPr>
        <p:spPr>
          <a:xfrm>
            <a:off x="4071934" y="1357298"/>
            <a:ext cx="2000264" cy="928694"/>
          </a:xfrm>
          <a:prstGeom prst="callout2">
            <a:avLst>
              <a:gd name="adj1" fmla="val 18750"/>
              <a:gd name="adj2" fmla="val 104223"/>
              <a:gd name="adj3" fmla="val 18750"/>
              <a:gd name="adj4" fmla="val 113452"/>
              <a:gd name="adj5" fmla="val 39930"/>
              <a:gd name="adj6" fmla="val 125150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数据库期刊链接，含免费期刊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Documents and Settings\Lycia\桌面\APS Physics期刊_副本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225826"/>
            <a:ext cx="6948375" cy="3132000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页脚占位符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CN" smtClean="0"/>
              <a:t>iGroup</a:t>
            </a:r>
            <a:r>
              <a:rPr lang="zh-CN" altLang="en-US" smtClean="0"/>
              <a:t>中国</a:t>
            </a:r>
            <a:r>
              <a:rPr lang="en-US" altLang="zh-CN" smtClean="0"/>
              <a:t>·</a:t>
            </a:r>
            <a:r>
              <a:rPr lang="zh-CN" altLang="en-US" smtClean="0"/>
              <a:t>长煦信息技术咨询（上海）有限公司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E7AA6-1A11-4F54-B86E-211BB401B0FE}" type="slidenum">
              <a:rPr lang="en-US" altLang="zh-CN" smtClean="0"/>
              <a:pPr/>
              <a:t>9</a:t>
            </a:fld>
            <a:endParaRPr lang="en-US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57200" y="642918"/>
            <a:ext cx="8686800" cy="457200"/>
          </a:xfrm>
          <a:prstGeom prst="rect">
            <a:avLst/>
          </a:prstGeo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微软雅黑" pitchFamily="34" charset="-122"/>
                <a:cs typeface="+mj-cs"/>
              </a:rPr>
              <a:t>APS</a:t>
            </a: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微软雅黑" pitchFamily="34" charset="-122"/>
                <a:cs typeface="+mj-cs"/>
              </a:rPr>
              <a:t>期刊界面</a:t>
            </a:r>
            <a:endParaRPr kumimoji="0" lang="en-US" altLang="zh-CN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微软雅黑" pitchFamily="34" charset="-122"/>
              <a:cs typeface="+mj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zh-CN" sz="800" dirty="0" smtClean="0">
              <a:latin typeface="+mj-lt"/>
              <a:ea typeface="微软雅黑" pitchFamily="34" charset="-122"/>
              <a:cs typeface="+mj-cs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400" dirty="0" smtClean="0">
                <a:latin typeface="+mj-lt"/>
                <a:ea typeface="微软雅黑" pitchFamily="34" charset="-122"/>
                <a:cs typeface="+mj-cs"/>
              </a:rPr>
              <a:t>两种方式进入期刊界面</a:t>
            </a:r>
            <a:endParaRPr kumimoji="0" lang="en-US" altLang="zh-CN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微软雅黑" pitchFamily="34" charset="-122"/>
              <a:cs typeface="+mj-cs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643702" y="2225826"/>
            <a:ext cx="714380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2000232" y="3368834"/>
            <a:ext cx="857288" cy="214314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9" name="线形标注 2(无边框) 8"/>
          <p:cNvSpPr/>
          <p:nvPr/>
        </p:nvSpPr>
        <p:spPr>
          <a:xfrm>
            <a:off x="285720" y="2082950"/>
            <a:ext cx="1571636" cy="1643074"/>
          </a:xfrm>
          <a:prstGeom prst="callout2">
            <a:avLst>
              <a:gd name="adj1" fmla="val 18750"/>
              <a:gd name="adj2" fmla="val 104223"/>
              <a:gd name="adj3" fmla="val 18750"/>
              <a:gd name="adj4" fmla="val 113452"/>
              <a:gd name="adj5" fmla="val 72907"/>
              <a:gd name="adj6" fmla="val 141954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Publications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下拉菜单中选择“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Journals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”</a:t>
            </a:r>
          </a:p>
        </p:txBody>
      </p:sp>
      <p:sp>
        <p:nvSpPr>
          <p:cNvPr id="10" name="线形标注 2(无边框) 9"/>
          <p:cNvSpPr/>
          <p:nvPr/>
        </p:nvSpPr>
        <p:spPr>
          <a:xfrm>
            <a:off x="4500562" y="1225694"/>
            <a:ext cx="1571636" cy="928694"/>
          </a:xfrm>
          <a:prstGeom prst="callout2">
            <a:avLst>
              <a:gd name="adj1" fmla="val 18750"/>
              <a:gd name="adj2" fmla="val 104223"/>
              <a:gd name="adj3" fmla="val 18750"/>
              <a:gd name="adj4" fmla="val 113452"/>
              <a:gd name="adj5" fmla="val 102288"/>
              <a:gd name="adj6" fmla="val 142605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点此进入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期刊界面</a:t>
            </a:r>
          </a:p>
        </p:txBody>
      </p:sp>
      <p:sp>
        <p:nvSpPr>
          <p:cNvPr id="11" name="右箭头 10"/>
          <p:cNvSpPr/>
          <p:nvPr/>
        </p:nvSpPr>
        <p:spPr>
          <a:xfrm>
            <a:off x="3000364" y="3440272"/>
            <a:ext cx="571504" cy="14287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3071810"/>
            <a:ext cx="4739630" cy="3186116"/>
          </a:xfrm>
          <a:prstGeom prst="rect">
            <a:avLst/>
          </a:prstGeom>
          <a:noFill/>
          <a:ln w="25400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圆角矩形 12"/>
          <p:cNvSpPr/>
          <p:nvPr/>
        </p:nvSpPr>
        <p:spPr>
          <a:xfrm>
            <a:off x="4786314" y="4357694"/>
            <a:ext cx="857256" cy="285752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 dirty="0">
              <a:solidFill>
                <a:schemeClr val="tx1"/>
              </a:solidFill>
            </a:endParaRPr>
          </a:p>
        </p:txBody>
      </p:sp>
      <p:sp>
        <p:nvSpPr>
          <p:cNvPr id="15" name="线形标注 2(无边框) 14"/>
          <p:cNvSpPr/>
          <p:nvPr/>
        </p:nvSpPr>
        <p:spPr>
          <a:xfrm>
            <a:off x="6357950" y="3857628"/>
            <a:ext cx="1643074" cy="785818"/>
          </a:xfrm>
          <a:prstGeom prst="callout2">
            <a:avLst>
              <a:gd name="adj1" fmla="val 15807"/>
              <a:gd name="adj2" fmla="val -4148"/>
              <a:gd name="adj3" fmla="val 15807"/>
              <a:gd name="adj4" fmla="val -13370"/>
              <a:gd name="adj5" fmla="val 66803"/>
              <a:gd name="adj6" fmla="val -45436"/>
            </a:avLst>
          </a:prstGeom>
          <a:solidFill>
            <a:srgbClr val="FFE9A3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lvl="1" algn="just">
              <a:lnSpc>
                <a:spcPct val="150000"/>
              </a:lnSpc>
              <a:defRPr/>
            </a:pP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点此进入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APS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期刊界面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7EDCC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1725</TotalTime>
  <Words>1211</Words>
  <Application>Microsoft Office PowerPoint</Application>
  <PresentationFormat>全屏显示(4:3)</PresentationFormat>
  <Paragraphs>212</Paragraphs>
  <Slides>22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22</vt:i4>
      </vt:variant>
    </vt:vector>
  </HeadingPairs>
  <TitlesOfParts>
    <vt:vector size="25" baseType="lpstr">
      <vt:lpstr>Office 主题</vt:lpstr>
      <vt:lpstr>自定义设计方案</vt:lpstr>
      <vt:lpstr>1_Office 主题</vt:lpstr>
      <vt:lpstr>APS出版社 电子期刊和会议论文</vt:lpstr>
      <vt:lpstr>幻灯片 2</vt:lpstr>
      <vt:lpstr>APS 美国物理学会 American Physical Society</vt:lpstr>
      <vt:lpstr>APS期刊</vt:lpstr>
      <vt:lpstr>APS免费出版物</vt:lpstr>
      <vt:lpstr>期刊品质</vt:lpstr>
      <vt:lpstr>幻灯片 7</vt:lpstr>
      <vt:lpstr>幻灯片 8</vt:lpstr>
      <vt:lpstr>幻灯片 9</vt:lpstr>
      <vt:lpstr>APS期刊界面</vt:lpstr>
      <vt:lpstr>APS期刊浏览</vt:lpstr>
      <vt:lpstr>APS期刊浏览</vt:lpstr>
      <vt:lpstr>APS期刊检索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Angela-Shi</dc:creator>
  <cp:lastModifiedBy>Lycia</cp:lastModifiedBy>
  <cp:revision>250</cp:revision>
  <dcterms:created xsi:type="dcterms:W3CDTF">2013-09-26T02:25:02Z</dcterms:created>
  <dcterms:modified xsi:type="dcterms:W3CDTF">2014-03-20T02:10:36Z</dcterms:modified>
</cp:coreProperties>
</file>