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theme/themeOverride3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2"/>
  </p:notesMasterIdLst>
  <p:sldIdLst>
    <p:sldId id="257" r:id="rId2"/>
    <p:sldId id="258" r:id="rId3"/>
    <p:sldId id="329" r:id="rId4"/>
    <p:sldId id="296" r:id="rId5"/>
    <p:sldId id="343" r:id="rId6"/>
    <p:sldId id="330" r:id="rId7"/>
    <p:sldId id="259" r:id="rId8"/>
    <p:sldId id="289" r:id="rId9"/>
    <p:sldId id="260" r:id="rId10"/>
    <p:sldId id="295" r:id="rId11"/>
    <p:sldId id="261" r:id="rId12"/>
    <p:sldId id="333" r:id="rId13"/>
    <p:sldId id="298" r:id="rId14"/>
    <p:sldId id="297" r:id="rId15"/>
    <p:sldId id="331" r:id="rId16"/>
    <p:sldId id="332" r:id="rId17"/>
    <p:sldId id="334" r:id="rId18"/>
    <p:sldId id="262" r:id="rId19"/>
    <p:sldId id="318" r:id="rId20"/>
    <p:sldId id="319" r:id="rId21"/>
    <p:sldId id="352" r:id="rId22"/>
    <p:sldId id="353" r:id="rId23"/>
    <p:sldId id="335" r:id="rId24"/>
    <p:sldId id="350" r:id="rId25"/>
    <p:sldId id="351" r:id="rId26"/>
    <p:sldId id="354" r:id="rId27"/>
    <p:sldId id="355" r:id="rId28"/>
    <p:sldId id="356" r:id="rId29"/>
    <p:sldId id="337" r:id="rId30"/>
    <p:sldId id="265" r:id="rId31"/>
    <p:sldId id="267" r:id="rId32"/>
    <p:sldId id="268" r:id="rId33"/>
    <p:sldId id="313" r:id="rId34"/>
    <p:sldId id="316" r:id="rId35"/>
    <p:sldId id="340" r:id="rId36"/>
    <p:sldId id="341" r:id="rId37"/>
    <p:sldId id="342" r:id="rId38"/>
    <p:sldId id="301" r:id="rId39"/>
    <p:sldId id="344" r:id="rId40"/>
    <p:sldId id="284" r:id="rId41"/>
    <p:sldId id="345" r:id="rId42"/>
    <p:sldId id="270" r:id="rId43"/>
    <p:sldId id="346" r:id="rId44"/>
    <p:sldId id="309" r:id="rId45"/>
    <p:sldId id="347" r:id="rId46"/>
    <p:sldId id="272" r:id="rId47"/>
    <p:sldId id="348" r:id="rId48"/>
    <p:sldId id="349" r:id="rId49"/>
    <p:sldId id="338" r:id="rId50"/>
    <p:sldId id="320" r:id="rId51"/>
    <p:sldId id="321" r:id="rId52"/>
    <p:sldId id="322" r:id="rId53"/>
    <p:sldId id="324" r:id="rId54"/>
    <p:sldId id="339" r:id="rId55"/>
    <p:sldId id="294" r:id="rId56"/>
    <p:sldId id="282" r:id="rId57"/>
    <p:sldId id="326" r:id="rId58"/>
    <p:sldId id="327" r:id="rId59"/>
    <p:sldId id="328" r:id="rId60"/>
    <p:sldId id="325" r:id="rId61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46" autoAdjust="0"/>
    <p:restoredTop sz="91095" autoAdjust="0"/>
  </p:normalViewPr>
  <p:slideViewPr>
    <p:cSldViewPr>
      <p:cViewPr varScale="1">
        <p:scale>
          <a:sx n="64" d="100"/>
          <a:sy n="64" d="100"/>
        </p:scale>
        <p:origin x="-90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fld id="{5A49C8D8-39A3-48E2-A2C1-61E270D7232D}" type="datetimeFigureOut">
              <a:rPr lang="zh-CN" altLang="en-US"/>
              <a:pPr>
                <a:defRPr/>
              </a:pPr>
              <a:t>2017/8/18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fld id="{2E352CE3-939A-476C-ADEA-A4F743858F0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ce.org/CEMagazine/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ce.org/CEMagazine/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ce.org/CEMagazine/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ce.org/CEMagazine/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ce.org/CEMagazine/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ce.org/CEMagazine/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news.tongji.edu.cn/classid-18-newsid-156-t-show.html" TargetMode="External"/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ce.org/continuing-education/live-webinars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22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8BFE129-F735-422C-85B2-D7ADBBCC6362}" type="slidenum">
              <a:rPr lang="zh-CN" altLang="en-US" smtClean="0">
                <a:ea typeface="宋体" charset="-122"/>
              </a:rPr>
              <a:pPr/>
              <a:t>2</a:t>
            </a:fld>
            <a:endParaRPr lang="zh-CN" altLang="en-US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583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BC2BE39-8947-4BAB-8B6D-73D91B608CF0}" type="slidenum">
              <a:rPr lang="zh-CN" altLang="en-US" smtClean="0">
                <a:ea typeface="宋体" charset="-122"/>
              </a:rPr>
              <a:pPr/>
              <a:t>11</a:t>
            </a:fld>
            <a:endParaRPr lang="zh-CN" altLang="en-US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dirty="0">
                <a:latin typeface="+mn-lt"/>
              </a:rPr>
              <a:t>《</a:t>
            </a:r>
            <a:r>
              <a:rPr lang="zh-CN" altLang="en-US" sz="1200" b="0" i="0" u="none" strike="noStrike" dirty="0">
                <a:latin typeface="+mn-lt"/>
              </a:rPr>
              <a:t>工程系统中的风险和不确定性，</a:t>
            </a:r>
            <a:r>
              <a:rPr lang="en-US" altLang="zh-CN" sz="1200" b="0" i="0" u="none" strike="noStrike" dirty="0">
                <a:latin typeface="+mn-lt"/>
              </a:rPr>
              <a:t>A</a:t>
            </a:r>
            <a:r>
              <a:rPr lang="zh-CN" altLang="en-US" sz="1200" b="0" i="0" u="none" strike="noStrike" dirty="0">
                <a:latin typeface="+mn-lt"/>
              </a:rPr>
              <a:t>辑：土木工程</a:t>
            </a:r>
            <a:r>
              <a:rPr lang="en-US" altLang="zh-CN" sz="1200" b="0" i="0" u="none" strike="noStrike" dirty="0">
                <a:latin typeface="+mn-lt"/>
              </a:rPr>
              <a:t>》</a:t>
            </a:r>
            <a:r>
              <a:rPr lang="zh-CN" altLang="en-US" sz="1200" b="0" i="0" u="none" strike="noStrike" dirty="0">
                <a:latin typeface="+mn-lt"/>
              </a:rPr>
              <a:t>是</a:t>
            </a:r>
            <a:r>
              <a:rPr lang="en-US" altLang="en-US" sz="1200" dirty="0">
                <a:solidFill>
                  <a:schemeClr val="bg1"/>
                </a:solidFill>
                <a:latin typeface="+mn-lt"/>
                <a:ea typeface="+mn-ea"/>
              </a:rPr>
              <a:t>2015</a:t>
            </a:r>
            <a:r>
              <a:rPr lang="zh-CN" altLang="en-US" sz="1200" dirty="0">
                <a:solidFill>
                  <a:schemeClr val="bg1"/>
                </a:solidFill>
                <a:latin typeface="+mn-lt"/>
                <a:ea typeface="+mn-ea"/>
              </a:rPr>
              <a:t>年新刊之一，与</a:t>
            </a:r>
            <a:r>
              <a:rPr lang="en-US" altLang="zh-CN" sz="1200" dirty="0">
                <a:solidFill>
                  <a:schemeClr val="bg1"/>
                </a:solidFill>
                <a:latin typeface="+mn-lt"/>
                <a:ea typeface="+mn-ea"/>
              </a:rPr>
              <a:t>ASME</a:t>
            </a:r>
            <a:r>
              <a:rPr lang="zh-CN" altLang="en-US" sz="1200" dirty="0">
                <a:solidFill>
                  <a:schemeClr val="bg1"/>
                </a:solidFill>
                <a:latin typeface="+mn-lt"/>
                <a:ea typeface="+mn-ea"/>
              </a:rPr>
              <a:t>（美国机械工程师学会）的</a:t>
            </a:r>
            <a:r>
              <a:rPr lang="en-US" altLang="zh-CN" sz="1200" dirty="0">
                <a:solidFill>
                  <a:schemeClr val="bg1"/>
                </a:solidFill>
                <a:latin typeface="+mn-lt"/>
                <a:ea typeface="+mn-ea"/>
              </a:rPr>
              <a:t>《</a:t>
            </a:r>
            <a:r>
              <a:rPr lang="zh-CN" altLang="en-US" sz="1200" b="0" i="0" u="none" strike="noStrike" dirty="0">
                <a:latin typeface="+mn-lt"/>
              </a:rPr>
              <a:t>工程系统中的风险和不确定性，</a:t>
            </a:r>
            <a:r>
              <a:rPr lang="en-US" altLang="zh-CN" sz="1200" b="0" i="0" u="none" strike="noStrike" dirty="0">
                <a:latin typeface="+mn-lt"/>
              </a:rPr>
              <a:t>A</a:t>
            </a:r>
            <a:r>
              <a:rPr lang="zh-CN" altLang="en-US" sz="1200" b="0" i="0" u="none" strike="noStrike" dirty="0">
                <a:latin typeface="+mn-lt"/>
              </a:rPr>
              <a:t>辑：机械工程</a:t>
            </a:r>
            <a:r>
              <a:rPr lang="en-US" altLang="zh-CN" sz="1200" b="0" i="0" u="none" strike="noStrike" dirty="0">
                <a:latin typeface="+mn-lt"/>
              </a:rPr>
              <a:t>》</a:t>
            </a:r>
            <a:r>
              <a:rPr lang="zh-CN" altLang="en-US" sz="1200" dirty="0">
                <a:solidFill>
                  <a:schemeClr val="bg1"/>
                </a:solidFill>
                <a:latin typeface="+mn-lt"/>
                <a:ea typeface="+mn-ea"/>
              </a:rPr>
              <a:t>共享一个编委会。</a:t>
            </a:r>
            <a:endParaRPr lang="en-US" altLang="zh-CN" sz="1200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solidFill>
                  <a:schemeClr val="bg1"/>
                </a:solidFill>
                <a:latin typeface="+mn-lt"/>
                <a:ea typeface="+mn-ea"/>
              </a:rPr>
              <a:t>《</a:t>
            </a:r>
            <a:r>
              <a:rPr lang="zh-CN" altLang="en-US" sz="1200" dirty="0">
                <a:solidFill>
                  <a:schemeClr val="bg1"/>
                </a:solidFill>
                <a:latin typeface="+mn-lt"/>
                <a:ea typeface="+mn-ea"/>
              </a:rPr>
              <a:t>工程领导和管理期刊</a:t>
            </a:r>
            <a:r>
              <a:rPr lang="en-US" altLang="zh-CN" sz="1200" dirty="0">
                <a:solidFill>
                  <a:schemeClr val="bg1"/>
                </a:solidFill>
                <a:latin typeface="+mn-lt"/>
                <a:ea typeface="+mn-ea"/>
              </a:rPr>
              <a:t>》</a:t>
            </a:r>
            <a:r>
              <a:rPr lang="zh-CN" altLang="en-US" sz="1200" dirty="0">
                <a:solidFill>
                  <a:schemeClr val="bg1"/>
                </a:solidFill>
                <a:latin typeface="+mn-lt"/>
                <a:ea typeface="+mn-ea"/>
              </a:rPr>
              <a:t>不在其列，因为它已经在</a:t>
            </a:r>
            <a:r>
              <a:rPr lang="en-US" altLang="zh-CN" sz="1200" dirty="0">
                <a:solidFill>
                  <a:schemeClr val="bg1"/>
                </a:solidFill>
                <a:latin typeface="+mn-lt"/>
                <a:ea typeface="+mn-ea"/>
              </a:rPr>
              <a:t>2013</a:t>
            </a:r>
            <a:r>
              <a:rPr lang="zh-CN" altLang="en-US" sz="1200" dirty="0">
                <a:solidFill>
                  <a:schemeClr val="bg1"/>
                </a:solidFill>
                <a:latin typeface="+mn-lt"/>
                <a:ea typeface="+mn-ea"/>
              </a:rPr>
              <a:t>年停刊，但</a:t>
            </a:r>
            <a:r>
              <a:rPr lang="en-US" altLang="zh-CN" sz="1200" dirty="0">
                <a:solidFill>
                  <a:schemeClr val="bg1"/>
                </a:solidFill>
                <a:latin typeface="+mn-lt"/>
                <a:ea typeface="+mn-ea"/>
              </a:rPr>
              <a:t>2001</a:t>
            </a:r>
            <a:r>
              <a:rPr lang="zh-CN" altLang="en-US" sz="1200" dirty="0">
                <a:solidFill>
                  <a:schemeClr val="bg1"/>
                </a:solidFill>
                <a:latin typeface="+mn-lt"/>
                <a:ea typeface="+mn-ea"/>
              </a:rPr>
              <a:t>至</a:t>
            </a:r>
            <a:r>
              <a:rPr lang="en-US" altLang="zh-CN" sz="1200" dirty="0">
                <a:solidFill>
                  <a:schemeClr val="bg1"/>
                </a:solidFill>
                <a:latin typeface="+mn-lt"/>
                <a:ea typeface="+mn-ea"/>
              </a:rPr>
              <a:t>2013</a:t>
            </a:r>
            <a:r>
              <a:rPr lang="zh-CN" altLang="en-US" sz="1200" dirty="0">
                <a:solidFill>
                  <a:schemeClr val="bg1"/>
                </a:solidFill>
                <a:latin typeface="+mn-lt"/>
                <a:ea typeface="+mn-ea"/>
              </a:rPr>
              <a:t>年的内容仍可在线访问。</a:t>
            </a:r>
            <a:endParaRPr lang="zh-CN" altLang="en-US" dirty="0"/>
          </a:p>
        </p:txBody>
      </p:sp>
      <p:sp>
        <p:nvSpPr>
          <p:cNvPr id="583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BC2BE39-8947-4BAB-8B6D-73D91B608CF0}" type="slidenum">
              <a:rPr lang="zh-CN" altLang="en-US" smtClean="0">
                <a:ea typeface="宋体" charset="-122"/>
              </a:rPr>
              <a:pPr/>
              <a:t>12</a:t>
            </a:fld>
            <a:endParaRPr lang="zh-CN" altLang="en-US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604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A3FF23-31F5-468F-98F4-607F9EF08178}" type="slidenum">
              <a:rPr lang="zh-CN" altLang="en-US" smtClean="0">
                <a:ea typeface="宋体" charset="-122"/>
              </a:rPr>
              <a:pPr/>
              <a:t>13</a:t>
            </a:fld>
            <a:endParaRPr lang="zh-CN" altLang="en-US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ctr">
              <a:defRPr/>
            </a:pPr>
            <a:r>
              <a:rPr lang="en-US" altLang="zh-CN" dirty="0">
                <a:solidFill>
                  <a:schemeClr val="bg1"/>
                </a:solidFill>
                <a:latin typeface="+mn-lt"/>
                <a:ea typeface="+mn-ea"/>
              </a:rPr>
              <a:t>《</a:t>
            </a:r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</a:rPr>
              <a:t>公路交通科技</a:t>
            </a:r>
            <a:r>
              <a:rPr lang="en-US" altLang="zh-CN" dirty="0">
                <a:solidFill>
                  <a:schemeClr val="bg1"/>
                </a:solidFill>
                <a:latin typeface="+mn-lt"/>
                <a:ea typeface="+mn-ea"/>
              </a:rPr>
              <a:t>》</a:t>
            </a:r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</a:rPr>
              <a:t>中文版由中国交通部主办，英文版于</a:t>
            </a:r>
            <a:r>
              <a:rPr lang="en-US" altLang="en-US" sz="1400" dirty="0">
                <a:solidFill>
                  <a:schemeClr val="bg1"/>
                </a:solidFill>
                <a:latin typeface="+mn-lt"/>
                <a:ea typeface="+mn-ea"/>
              </a:rPr>
              <a:t>2013年</a:t>
            </a:r>
            <a:r>
              <a:rPr lang="zh-CN" altLang="en-US" sz="1400" dirty="0">
                <a:solidFill>
                  <a:schemeClr val="bg1"/>
                </a:solidFill>
                <a:latin typeface="+mn-lt"/>
                <a:ea typeface="+mn-ea"/>
              </a:rPr>
              <a:t>年底加入</a:t>
            </a:r>
            <a:r>
              <a:rPr lang="en-US" altLang="zh-CN" sz="1400" dirty="0">
                <a:solidFill>
                  <a:schemeClr val="bg1"/>
                </a:solidFill>
                <a:latin typeface="+mn-lt"/>
                <a:ea typeface="+mn-ea"/>
              </a:rPr>
              <a:t>ASCE</a:t>
            </a:r>
            <a:r>
              <a:rPr lang="zh-CN" altLang="en-US" sz="1400" dirty="0">
                <a:solidFill>
                  <a:schemeClr val="bg1"/>
                </a:solidFill>
                <a:latin typeface="+mn-lt"/>
                <a:ea typeface="+mn-ea"/>
              </a:rPr>
              <a:t>平台。</a:t>
            </a:r>
            <a:endParaRPr lang="en-US" altLang="zh-CN" sz="1400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400" b="0" i="0" u="none" strike="noStrike" dirty="0">
                <a:latin typeface="+mn-lt"/>
              </a:rPr>
              <a:t>2017</a:t>
            </a:r>
            <a:r>
              <a:rPr lang="zh-CN" altLang="en-US" sz="1400" b="0" i="0" u="none" strike="noStrike" dirty="0">
                <a:latin typeface="+mn-lt"/>
              </a:rPr>
              <a:t>年</a:t>
            </a:r>
            <a:r>
              <a:rPr lang="en-US" altLang="zh-CN" sz="1400" b="0" i="0" u="none" strike="noStrike" dirty="0">
                <a:latin typeface="+mn-lt"/>
              </a:rPr>
              <a:t>《</a:t>
            </a:r>
            <a:r>
              <a:rPr lang="zh-CN" altLang="en-US" sz="1400" b="0" i="0" u="none" strike="noStrike" dirty="0">
                <a:latin typeface="+mn-lt"/>
              </a:rPr>
              <a:t>运输工程期刊</a:t>
            </a:r>
            <a:r>
              <a:rPr lang="en-US" altLang="zh-CN" sz="1400" b="0" i="0" u="none" strike="noStrike" dirty="0">
                <a:latin typeface="+mn-lt"/>
              </a:rPr>
              <a:t>》</a:t>
            </a:r>
            <a:r>
              <a:rPr lang="zh-CN" altLang="en-US" sz="1400" b="0" i="0" u="none" strike="noStrike" dirty="0">
                <a:latin typeface="+mn-lt"/>
              </a:rPr>
              <a:t>更名为</a:t>
            </a:r>
            <a:r>
              <a:rPr lang="en-US" altLang="zh-CN" sz="1400" b="0" i="0" u="none" strike="noStrike" dirty="0">
                <a:latin typeface="+mn-lt"/>
              </a:rPr>
              <a:t>《</a:t>
            </a:r>
            <a:r>
              <a:rPr lang="zh-CN" altLang="en-US" sz="1400" b="0" i="0" u="none" strike="noStrike" dirty="0">
                <a:latin typeface="+mn-lt"/>
              </a:rPr>
              <a:t>运输工程期刊，</a:t>
            </a:r>
            <a:r>
              <a:rPr lang="en-US" altLang="zh-CN" sz="1400" b="0" i="0" u="none" strike="noStrike" dirty="0">
                <a:latin typeface="+mn-lt"/>
              </a:rPr>
              <a:t>A</a:t>
            </a:r>
            <a:r>
              <a:rPr lang="zh-CN" altLang="en-US" sz="1400" b="0" i="0" u="none" strike="noStrike" dirty="0">
                <a:latin typeface="+mn-lt"/>
              </a:rPr>
              <a:t>辑：系统</a:t>
            </a:r>
            <a:r>
              <a:rPr lang="en-US" altLang="zh-CN" sz="1400" b="0" i="0" u="none" strike="noStrike" dirty="0">
                <a:latin typeface="+mn-lt"/>
              </a:rPr>
              <a:t>》</a:t>
            </a:r>
            <a:r>
              <a:rPr lang="zh-CN" altLang="en-US" sz="1400" b="0" i="0" u="none" strike="noStrike" dirty="0">
                <a:latin typeface="+mn-lt"/>
              </a:rPr>
              <a:t>，</a:t>
            </a:r>
            <a:r>
              <a:rPr lang="zh-CN" alt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重点研究空路、海陆和陆路的运输系统。</a:t>
            </a:r>
            <a:endParaRPr lang="en-US" altLang="zh-CN" sz="1400" dirty="0">
              <a:solidFill>
                <a:schemeClr val="bg1"/>
              </a:solidFill>
              <a:latin typeface="+mn-lt"/>
              <a:ea typeface="+mn-ea"/>
            </a:endParaRPr>
          </a:p>
          <a:p>
            <a:pPr fontAlgn="ctr">
              <a:defRPr/>
            </a:pPr>
            <a:endParaRPr lang="en-US" altLang="zh-CN" sz="140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593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3212C91-C03F-4AC6-9C2C-337131EFC0C8}" type="slidenum">
              <a:rPr lang="zh-CN" altLang="en-US" smtClean="0">
                <a:ea typeface="宋体" charset="-122"/>
              </a:rPr>
              <a:pPr/>
              <a:t>14</a:t>
            </a:fld>
            <a:endParaRPr lang="zh-CN" altLang="en-US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83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BC2BE39-8947-4BAB-8B6D-73D91B608CF0}" type="slidenum">
              <a:rPr lang="zh-CN" altLang="en-US" smtClean="0">
                <a:ea typeface="宋体" charset="-122"/>
              </a:rPr>
              <a:pPr/>
              <a:t>15</a:t>
            </a:fld>
            <a:endParaRPr lang="zh-CN" altLang="en-US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solidFill>
                  <a:schemeClr val="bg1"/>
                </a:solidFill>
                <a:latin typeface="+mn-lt"/>
                <a:ea typeface="+mn-ea"/>
              </a:rPr>
              <a:t>《</a:t>
            </a:r>
            <a:r>
              <a:rPr kumimoji="0" lang="zh-CN" altLang="en-US" sz="1200" b="0" kern="12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建成环境中的可持续用水</a:t>
            </a:r>
            <a:r>
              <a:rPr kumimoji="0" lang="en-US" altLang="zh-CN" sz="1200" b="0" kern="12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》</a:t>
            </a:r>
            <a:r>
              <a:rPr kumimoji="0" lang="zh-CN" altLang="en-US" sz="1200" b="0" kern="12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是</a:t>
            </a:r>
            <a:r>
              <a:rPr lang="en-US" altLang="zh-CN" dirty="0">
                <a:solidFill>
                  <a:schemeClr val="bg1"/>
                </a:solidFill>
                <a:latin typeface="+mn-lt"/>
                <a:ea typeface="+mn-ea"/>
              </a:rPr>
              <a:t>2015</a:t>
            </a:r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</a:rPr>
              <a:t>年新刊，探讨建成环境、建筑物和景观中的用水成本问题。</a:t>
            </a:r>
            <a:endParaRPr lang="en-US" altLang="zh-CN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604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A3FF23-31F5-468F-98F4-607F9EF08178}" type="slidenum">
              <a:rPr lang="zh-CN" altLang="en-US" smtClean="0">
                <a:ea typeface="宋体" charset="-122"/>
              </a:rPr>
              <a:pPr/>
              <a:t>16</a:t>
            </a:fld>
            <a:endParaRPr lang="zh-CN" altLang="en-US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604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A3FF23-31F5-468F-98F4-607F9EF08178}" type="slidenum">
              <a:rPr lang="zh-CN" altLang="en-US" smtClean="0">
                <a:ea typeface="宋体" charset="-122"/>
              </a:rPr>
              <a:pPr/>
              <a:t>17</a:t>
            </a:fld>
            <a:endParaRPr lang="zh-CN" altLang="en-US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24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4756D08-A074-4C2B-A097-B2607D251293}" type="slidenum">
              <a:rPr lang="zh-CN" altLang="en-US" smtClean="0">
                <a:ea typeface="宋体" charset="-122"/>
              </a:rPr>
              <a:pPr/>
              <a:t>18</a:t>
            </a:fld>
            <a:endParaRPr lang="zh-CN" altLang="en-US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dirty="0"/>
              <a:t>近年，海洋工程、海岸工程和寒区工程主题的会议录增长迅速，这恰与我国海洋强国的发展战略符合。</a:t>
            </a:r>
            <a:endParaRPr lang="en-US" altLang="zh-CN" dirty="0"/>
          </a:p>
          <a:p>
            <a:r>
              <a:rPr lang="zh-CN" altLang="en-US" dirty="0"/>
              <a:t>因为</a:t>
            </a:r>
            <a:r>
              <a:rPr lang="en-US" altLang="zh-CN" dirty="0"/>
              <a:t>ASCE</a:t>
            </a:r>
            <a:r>
              <a:rPr lang="zh-CN" altLang="en-US" dirty="0"/>
              <a:t>每年在全球举办多场地质大会（</a:t>
            </a:r>
            <a:r>
              <a:rPr lang="en-US" altLang="zh-CN" dirty="0" err="1"/>
              <a:t>GeoCongress</a:t>
            </a:r>
            <a:r>
              <a:rPr lang="zh-CN" altLang="en-US" dirty="0"/>
              <a:t>），会议录中存在大量地质技术主题相关的文章。</a:t>
            </a:r>
          </a:p>
        </p:txBody>
      </p:sp>
      <p:sp>
        <p:nvSpPr>
          <p:cNvPr id="624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4756D08-A074-4C2B-A097-B2607D251293}" type="slidenum">
              <a:rPr lang="zh-CN" altLang="en-US" smtClean="0">
                <a:ea typeface="宋体" charset="-122"/>
              </a:rPr>
              <a:pPr/>
              <a:t>19</a:t>
            </a:fld>
            <a:endParaRPr lang="zh-CN" altLang="en-US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</a:rPr>
              <a:t>一个会议有不止有一个主题，因此会议数量可能有重叠。</a:t>
            </a:r>
            <a:endParaRPr lang="en-US" altLang="zh-CN" sz="140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624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4756D08-A074-4C2B-A097-B2607D251293}" type="slidenum">
              <a:rPr lang="zh-CN" altLang="en-US" smtClean="0">
                <a:ea typeface="宋体" charset="-122"/>
              </a:rPr>
              <a:pPr/>
              <a:t>20</a:t>
            </a:fld>
            <a:endParaRPr lang="zh-CN" altLang="en-US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22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8BFE129-F735-422C-85B2-D7ADBBCC6362}" type="slidenum">
              <a:rPr lang="zh-CN" altLang="en-US" smtClean="0">
                <a:ea typeface="宋体" charset="-122"/>
              </a:rPr>
              <a:pPr/>
              <a:t>3</a:t>
            </a:fld>
            <a:endParaRPr lang="zh-CN" altLang="en-US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</a:rPr>
              <a:t>一个会议有不止有一个主题，因此会议数量可能有重叠。</a:t>
            </a:r>
            <a:endParaRPr lang="en-US" altLang="zh-CN" sz="140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624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4756D08-A074-4C2B-A097-B2607D251293}" type="slidenum">
              <a:rPr lang="zh-CN" altLang="en-US" smtClean="0">
                <a:ea typeface="宋体" charset="-122"/>
              </a:rPr>
              <a:pPr/>
              <a:t>21</a:t>
            </a:fld>
            <a:endParaRPr lang="zh-CN" altLang="en-US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</a:rPr>
              <a:t>一个会议有不止有一个主题，因此会议数量可能有重叠。</a:t>
            </a:r>
            <a:endParaRPr lang="en-US" altLang="zh-CN" sz="140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624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4756D08-A074-4C2B-A097-B2607D251293}" type="slidenum">
              <a:rPr lang="zh-CN" altLang="en-US" smtClean="0">
                <a:ea typeface="宋体" charset="-122"/>
              </a:rPr>
              <a:pPr/>
              <a:t>22</a:t>
            </a:fld>
            <a:endParaRPr lang="zh-CN" altLang="en-US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dirty="0">
                <a:solidFill>
                  <a:schemeClr val="bg1"/>
                </a:solidFill>
                <a:latin typeface="+mn-lt"/>
                <a:ea typeface="+mn-ea"/>
              </a:rPr>
              <a:t>数据库可访问到当年的前一年，即</a:t>
            </a:r>
            <a:r>
              <a:rPr lang="en-US" altLang="zh-CN" sz="1400" dirty="0">
                <a:solidFill>
                  <a:schemeClr val="bg1"/>
                </a:solidFill>
                <a:latin typeface="+mn-lt"/>
                <a:ea typeface="+mn-ea"/>
              </a:rPr>
              <a:t>2017</a:t>
            </a:r>
            <a:r>
              <a:rPr lang="zh-CN" altLang="en-US" sz="1400" dirty="0">
                <a:solidFill>
                  <a:schemeClr val="bg1"/>
                </a:solidFill>
                <a:latin typeface="+mn-lt"/>
                <a:ea typeface="+mn-ea"/>
              </a:rPr>
              <a:t>年可以访问到</a:t>
            </a:r>
            <a:r>
              <a:rPr lang="en-US" altLang="zh-CN" sz="1400" dirty="0">
                <a:solidFill>
                  <a:schemeClr val="bg1"/>
                </a:solidFill>
                <a:latin typeface="+mn-lt"/>
                <a:ea typeface="+mn-ea"/>
              </a:rPr>
              <a:t>2016</a:t>
            </a:r>
            <a:r>
              <a:rPr lang="zh-CN" altLang="en-US" sz="1400" dirty="0">
                <a:solidFill>
                  <a:schemeClr val="bg1"/>
                </a:solidFill>
                <a:latin typeface="+mn-lt"/>
                <a:ea typeface="+mn-ea"/>
              </a:rPr>
              <a:t>年内容。</a:t>
            </a:r>
            <a:endParaRPr lang="en-US" altLang="zh-CN" sz="1400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dirty="0">
                <a:solidFill>
                  <a:schemeClr val="bg1"/>
                </a:solidFill>
                <a:latin typeface="+mn-lt"/>
                <a:ea typeface="+mn-ea"/>
              </a:rPr>
              <a:t>现刊部分可以在</a:t>
            </a:r>
            <a:r>
              <a:rPr lang="en-US" altLang="zh-CN" sz="1400" dirty="0">
                <a:solidFill>
                  <a:schemeClr val="bg1"/>
                </a:solidFill>
                <a:latin typeface="+mn-lt"/>
                <a:ea typeface="+mn-ea"/>
              </a:rPr>
              <a:t>ASCE</a:t>
            </a:r>
            <a:r>
              <a:rPr lang="zh-CN" altLang="en-US" sz="1400" dirty="0">
                <a:solidFill>
                  <a:schemeClr val="bg1"/>
                </a:solidFill>
                <a:latin typeface="+mn-lt"/>
                <a:ea typeface="+mn-ea"/>
              </a:rPr>
              <a:t>学会的杂志版块访问：</a:t>
            </a:r>
            <a:r>
              <a:rPr lang="en-US" sz="1400" dirty="0">
                <a:hlinkClick r:id="rId3"/>
              </a:rPr>
              <a:t>http://www.asce.org/CEMagazine/</a:t>
            </a:r>
            <a:r>
              <a:rPr lang="zh-CN" altLang="en-US" sz="1400" dirty="0"/>
              <a:t>。</a:t>
            </a:r>
            <a:endParaRPr lang="en-US" altLang="zh-CN" sz="140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624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4756D08-A074-4C2B-A097-B2607D251293}" type="slidenum">
              <a:rPr lang="zh-CN" altLang="en-US" smtClean="0">
                <a:ea typeface="宋体" charset="-122"/>
              </a:rPr>
              <a:pPr/>
              <a:t>23</a:t>
            </a:fld>
            <a:endParaRPr lang="zh-CN" altLang="en-US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dirty="0">
                <a:solidFill>
                  <a:schemeClr val="bg1"/>
                </a:solidFill>
                <a:latin typeface="+mn-lt"/>
                <a:ea typeface="+mn-ea"/>
              </a:rPr>
              <a:t>数据库可访问到当年的前一年，即</a:t>
            </a:r>
            <a:r>
              <a:rPr lang="en-US" altLang="zh-CN" sz="1400" dirty="0">
                <a:solidFill>
                  <a:schemeClr val="bg1"/>
                </a:solidFill>
                <a:latin typeface="+mn-lt"/>
                <a:ea typeface="+mn-ea"/>
              </a:rPr>
              <a:t>2017</a:t>
            </a:r>
            <a:r>
              <a:rPr lang="zh-CN" altLang="en-US" sz="1400" dirty="0">
                <a:solidFill>
                  <a:schemeClr val="bg1"/>
                </a:solidFill>
                <a:latin typeface="+mn-lt"/>
                <a:ea typeface="+mn-ea"/>
              </a:rPr>
              <a:t>年可以访问到</a:t>
            </a:r>
            <a:r>
              <a:rPr lang="en-US" altLang="zh-CN" sz="1400" dirty="0">
                <a:solidFill>
                  <a:schemeClr val="bg1"/>
                </a:solidFill>
                <a:latin typeface="+mn-lt"/>
                <a:ea typeface="+mn-ea"/>
              </a:rPr>
              <a:t>2016</a:t>
            </a:r>
            <a:r>
              <a:rPr lang="zh-CN" altLang="en-US" sz="1400" dirty="0">
                <a:solidFill>
                  <a:schemeClr val="bg1"/>
                </a:solidFill>
                <a:latin typeface="+mn-lt"/>
                <a:ea typeface="+mn-ea"/>
              </a:rPr>
              <a:t>年内容。</a:t>
            </a:r>
            <a:endParaRPr lang="en-US" altLang="zh-CN" sz="1400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dirty="0">
                <a:solidFill>
                  <a:schemeClr val="bg1"/>
                </a:solidFill>
                <a:latin typeface="+mn-lt"/>
                <a:ea typeface="+mn-ea"/>
              </a:rPr>
              <a:t>现刊部分可以在</a:t>
            </a:r>
            <a:r>
              <a:rPr lang="en-US" altLang="zh-CN" sz="1400" dirty="0">
                <a:solidFill>
                  <a:schemeClr val="bg1"/>
                </a:solidFill>
                <a:latin typeface="+mn-lt"/>
                <a:ea typeface="+mn-ea"/>
              </a:rPr>
              <a:t>ASCE</a:t>
            </a:r>
            <a:r>
              <a:rPr lang="zh-CN" altLang="en-US" sz="1400" dirty="0">
                <a:solidFill>
                  <a:schemeClr val="bg1"/>
                </a:solidFill>
                <a:latin typeface="+mn-lt"/>
                <a:ea typeface="+mn-ea"/>
              </a:rPr>
              <a:t>学会的杂志版块访问：</a:t>
            </a:r>
            <a:r>
              <a:rPr lang="en-US" sz="1400" dirty="0">
                <a:hlinkClick r:id="rId3"/>
              </a:rPr>
              <a:t>http://www.asce.org/CEMagazine/</a:t>
            </a:r>
            <a:r>
              <a:rPr lang="zh-CN" altLang="en-US" sz="1400" dirty="0"/>
              <a:t>。</a:t>
            </a:r>
            <a:endParaRPr lang="en-US" altLang="zh-CN" sz="140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624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4756D08-A074-4C2B-A097-B2607D251293}" type="slidenum">
              <a:rPr lang="zh-CN" altLang="en-US" smtClean="0">
                <a:ea typeface="宋体" charset="-122"/>
              </a:rPr>
              <a:pPr/>
              <a:t>24</a:t>
            </a:fld>
            <a:endParaRPr lang="zh-CN" altLang="en-US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dirty="0">
                <a:solidFill>
                  <a:schemeClr val="bg1"/>
                </a:solidFill>
                <a:latin typeface="+mn-lt"/>
                <a:ea typeface="+mn-ea"/>
              </a:rPr>
              <a:t>数据库可访问到当年的前一年，即</a:t>
            </a:r>
            <a:r>
              <a:rPr lang="en-US" altLang="zh-CN" sz="1400" dirty="0">
                <a:solidFill>
                  <a:schemeClr val="bg1"/>
                </a:solidFill>
                <a:latin typeface="+mn-lt"/>
                <a:ea typeface="+mn-ea"/>
              </a:rPr>
              <a:t>2017</a:t>
            </a:r>
            <a:r>
              <a:rPr lang="zh-CN" altLang="en-US" sz="1400" dirty="0">
                <a:solidFill>
                  <a:schemeClr val="bg1"/>
                </a:solidFill>
                <a:latin typeface="+mn-lt"/>
                <a:ea typeface="+mn-ea"/>
              </a:rPr>
              <a:t>年可以访问到</a:t>
            </a:r>
            <a:r>
              <a:rPr lang="en-US" altLang="zh-CN" sz="1400" dirty="0">
                <a:solidFill>
                  <a:schemeClr val="bg1"/>
                </a:solidFill>
                <a:latin typeface="+mn-lt"/>
                <a:ea typeface="+mn-ea"/>
              </a:rPr>
              <a:t>2016</a:t>
            </a:r>
            <a:r>
              <a:rPr lang="zh-CN" altLang="en-US" sz="1400" dirty="0">
                <a:solidFill>
                  <a:schemeClr val="bg1"/>
                </a:solidFill>
                <a:latin typeface="+mn-lt"/>
                <a:ea typeface="+mn-ea"/>
              </a:rPr>
              <a:t>年内容。</a:t>
            </a:r>
            <a:endParaRPr lang="en-US" altLang="zh-CN" sz="1400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dirty="0">
                <a:solidFill>
                  <a:schemeClr val="bg1"/>
                </a:solidFill>
                <a:latin typeface="+mn-lt"/>
                <a:ea typeface="+mn-ea"/>
              </a:rPr>
              <a:t>现刊部分可以在</a:t>
            </a:r>
            <a:r>
              <a:rPr lang="en-US" altLang="zh-CN" sz="1400" dirty="0">
                <a:solidFill>
                  <a:schemeClr val="bg1"/>
                </a:solidFill>
                <a:latin typeface="+mn-lt"/>
                <a:ea typeface="+mn-ea"/>
              </a:rPr>
              <a:t>ASCE</a:t>
            </a:r>
            <a:r>
              <a:rPr lang="zh-CN" altLang="en-US" sz="1400" dirty="0">
                <a:solidFill>
                  <a:schemeClr val="bg1"/>
                </a:solidFill>
                <a:latin typeface="+mn-lt"/>
                <a:ea typeface="+mn-ea"/>
              </a:rPr>
              <a:t>学会的杂志版块访问：</a:t>
            </a:r>
            <a:r>
              <a:rPr lang="en-US" sz="1400" dirty="0">
                <a:hlinkClick r:id="rId3"/>
              </a:rPr>
              <a:t>http://www.asce.org/CEMagazine/</a:t>
            </a:r>
            <a:r>
              <a:rPr lang="zh-CN" altLang="en-US" sz="1400" dirty="0"/>
              <a:t>。</a:t>
            </a:r>
            <a:endParaRPr lang="en-US" altLang="zh-CN" sz="140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624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4756D08-A074-4C2B-A097-B2607D251293}" type="slidenum">
              <a:rPr lang="zh-CN" altLang="en-US" smtClean="0">
                <a:ea typeface="宋体" charset="-122"/>
              </a:rPr>
              <a:pPr/>
              <a:t>25</a:t>
            </a:fld>
            <a:endParaRPr lang="zh-CN" altLang="en-US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dirty="0">
                <a:solidFill>
                  <a:schemeClr val="bg1"/>
                </a:solidFill>
                <a:latin typeface="+mn-lt"/>
                <a:ea typeface="+mn-ea"/>
              </a:rPr>
              <a:t>数据库可访问到当年的前一年，即</a:t>
            </a:r>
            <a:r>
              <a:rPr lang="en-US" altLang="zh-CN" sz="1400" dirty="0">
                <a:solidFill>
                  <a:schemeClr val="bg1"/>
                </a:solidFill>
                <a:latin typeface="+mn-lt"/>
                <a:ea typeface="+mn-ea"/>
              </a:rPr>
              <a:t>2017</a:t>
            </a:r>
            <a:r>
              <a:rPr lang="zh-CN" altLang="en-US" sz="1400" dirty="0">
                <a:solidFill>
                  <a:schemeClr val="bg1"/>
                </a:solidFill>
                <a:latin typeface="+mn-lt"/>
                <a:ea typeface="+mn-ea"/>
              </a:rPr>
              <a:t>年可以访问到</a:t>
            </a:r>
            <a:r>
              <a:rPr lang="en-US" altLang="zh-CN" sz="1400" dirty="0">
                <a:solidFill>
                  <a:schemeClr val="bg1"/>
                </a:solidFill>
                <a:latin typeface="+mn-lt"/>
                <a:ea typeface="+mn-ea"/>
              </a:rPr>
              <a:t>2016</a:t>
            </a:r>
            <a:r>
              <a:rPr lang="zh-CN" altLang="en-US" sz="1400" dirty="0">
                <a:solidFill>
                  <a:schemeClr val="bg1"/>
                </a:solidFill>
                <a:latin typeface="+mn-lt"/>
                <a:ea typeface="+mn-ea"/>
              </a:rPr>
              <a:t>年内容。</a:t>
            </a:r>
            <a:endParaRPr lang="en-US" altLang="zh-CN" sz="1400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dirty="0">
                <a:solidFill>
                  <a:schemeClr val="bg1"/>
                </a:solidFill>
                <a:latin typeface="+mn-lt"/>
                <a:ea typeface="+mn-ea"/>
              </a:rPr>
              <a:t>现刊部分可以在</a:t>
            </a:r>
            <a:r>
              <a:rPr lang="en-US" altLang="zh-CN" sz="1400" dirty="0">
                <a:solidFill>
                  <a:schemeClr val="bg1"/>
                </a:solidFill>
                <a:latin typeface="+mn-lt"/>
                <a:ea typeface="+mn-ea"/>
              </a:rPr>
              <a:t>ASCE</a:t>
            </a:r>
            <a:r>
              <a:rPr lang="zh-CN" altLang="en-US" sz="1400" dirty="0">
                <a:solidFill>
                  <a:schemeClr val="bg1"/>
                </a:solidFill>
                <a:latin typeface="+mn-lt"/>
                <a:ea typeface="+mn-ea"/>
              </a:rPr>
              <a:t>学会的杂志版块访问：</a:t>
            </a:r>
            <a:r>
              <a:rPr lang="en-US" sz="1400" dirty="0">
                <a:hlinkClick r:id="rId3"/>
              </a:rPr>
              <a:t>http://www.asce.org/CEMagazine/</a:t>
            </a:r>
            <a:r>
              <a:rPr lang="zh-CN" altLang="en-US" sz="1400" dirty="0"/>
              <a:t>。</a:t>
            </a:r>
            <a:endParaRPr lang="en-US" altLang="zh-CN" sz="140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624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4756D08-A074-4C2B-A097-B2607D251293}" type="slidenum">
              <a:rPr lang="zh-CN" altLang="en-US" smtClean="0">
                <a:ea typeface="宋体" charset="-122"/>
              </a:rPr>
              <a:pPr/>
              <a:t>26</a:t>
            </a:fld>
            <a:endParaRPr lang="zh-CN" altLang="en-US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dirty="0">
                <a:solidFill>
                  <a:schemeClr val="bg1"/>
                </a:solidFill>
                <a:latin typeface="+mn-lt"/>
                <a:ea typeface="+mn-ea"/>
              </a:rPr>
              <a:t>数据库可访问到当年的前一年，即</a:t>
            </a:r>
            <a:r>
              <a:rPr lang="en-US" altLang="zh-CN" sz="1400" dirty="0">
                <a:solidFill>
                  <a:schemeClr val="bg1"/>
                </a:solidFill>
                <a:latin typeface="+mn-lt"/>
                <a:ea typeface="+mn-ea"/>
              </a:rPr>
              <a:t>2017</a:t>
            </a:r>
            <a:r>
              <a:rPr lang="zh-CN" altLang="en-US" sz="1400" dirty="0">
                <a:solidFill>
                  <a:schemeClr val="bg1"/>
                </a:solidFill>
                <a:latin typeface="+mn-lt"/>
                <a:ea typeface="+mn-ea"/>
              </a:rPr>
              <a:t>年可以访问到</a:t>
            </a:r>
            <a:r>
              <a:rPr lang="en-US" altLang="zh-CN" sz="1400" dirty="0">
                <a:solidFill>
                  <a:schemeClr val="bg1"/>
                </a:solidFill>
                <a:latin typeface="+mn-lt"/>
                <a:ea typeface="+mn-ea"/>
              </a:rPr>
              <a:t>2016</a:t>
            </a:r>
            <a:r>
              <a:rPr lang="zh-CN" altLang="en-US" sz="1400" dirty="0">
                <a:solidFill>
                  <a:schemeClr val="bg1"/>
                </a:solidFill>
                <a:latin typeface="+mn-lt"/>
                <a:ea typeface="+mn-ea"/>
              </a:rPr>
              <a:t>年内容。</a:t>
            </a:r>
            <a:endParaRPr lang="en-US" altLang="zh-CN" sz="1400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dirty="0">
                <a:solidFill>
                  <a:schemeClr val="bg1"/>
                </a:solidFill>
                <a:latin typeface="+mn-lt"/>
                <a:ea typeface="+mn-ea"/>
              </a:rPr>
              <a:t>现刊部分可以在</a:t>
            </a:r>
            <a:r>
              <a:rPr lang="en-US" altLang="zh-CN" sz="1400" dirty="0">
                <a:solidFill>
                  <a:schemeClr val="bg1"/>
                </a:solidFill>
                <a:latin typeface="+mn-lt"/>
                <a:ea typeface="+mn-ea"/>
              </a:rPr>
              <a:t>ASCE</a:t>
            </a:r>
            <a:r>
              <a:rPr lang="zh-CN" altLang="en-US" sz="1400" dirty="0">
                <a:solidFill>
                  <a:schemeClr val="bg1"/>
                </a:solidFill>
                <a:latin typeface="+mn-lt"/>
                <a:ea typeface="+mn-ea"/>
              </a:rPr>
              <a:t>学会的杂志版块访问：</a:t>
            </a:r>
            <a:r>
              <a:rPr lang="en-US" sz="1400" dirty="0">
                <a:hlinkClick r:id="rId3"/>
              </a:rPr>
              <a:t>http://www.asce.org/CEMagazine/</a:t>
            </a:r>
            <a:r>
              <a:rPr lang="zh-CN" altLang="en-US" sz="1400" dirty="0"/>
              <a:t>。</a:t>
            </a:r>
            <a:endParaRPr lang="en-US" altLang="zh-CN" sz="140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624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4756D08-A074-4C2B-A097-B2607D251293}" type="slidenum">
              <a:rPr lang="zh-CN" altLang="en-US" smtClean="0">
                <a:ea typeface="宋体" charset="-122"/>
              </a:rPr>
              <a:pPr/>
              <a:t>27</a:t>
            </a:fld>
            <a:endParaRPr lang="zh-CN" altLang="en-US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dirty="0">
                <a:solidFill>
                  <a:schemeClr val="bg1"/>
                </a:solidFill>
                <a:latin typeface="+mn-lt"/>
                <a:ea typeface="+mn-ea"/>
              </a:rPr>
              <a:t>数据库可访问到当年的前一年，即</a:t>
            </a:r>
            <a:r>
              <a:rPr lang="en-US" altLang="zh-CN" sz="1400" dirty="0">
                <a:solidFill>
                  <a:schemeClr val="bg1"/>
                </a:solidFill>
                <a:latin typeface="+mn-lt"/>
                <a:ea typeface="+mn-ea"/>
              </a:rPr>
              <a:t>2017</a:t>
            </a:r>
            <a:r>
              <a:rPr lang="zh-CN" altLang="en-US" sz="1400" dirty="0">
                <a:solidFill>
                  <a:schemeClr val="bg1"/>
                </a:solidFill>
                <a:latin typeface="+mn-lt"/>
                <a:ea typeface="+mn-ea"/>
              </a:rPr>
              <a:t>年可以访问到</a:t>
            </a:r>
            <a:r>
              <a:rPr lang="en-US" altLang="zh-CN" sz="1400" dirty="0">
                <a:solidFill>
                  <a:schemeClr val="bg1"/>
                </a:solidFill>
                <a:latin typeface="+mn-lt"/>
                <a:ea typeface="+mn-ea"/>
              </a:rPr>
              <a:t>2016</a:t>
            </a:r>
            <a:r>
              <a:rPr lang="zh-CN" altLang="en-US" sz="1400" dirty="0">
                <a:solidFill>
                  <a:schemeClr val="bg1"/>
                </a:solidFill>
                <a:latin typeface="+mn-lt"/>
                <a:ea typeface="+mn-ea"/>
              </a:rPr>
              <a:t>年内容。</a:t>
            </a:r>
            <a:endParaRPr lang="en-US" altLang="zh-CN" sz="1400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dirty="0">
                <a:solidFill>
                  <a:schemeClr val="bg1"/>
                </a:solidFill>
                <a:latin typeface="+mn-lt"/>
                <a:ea typeface="+mn-ea"/>
              </a:rPr>
              <a:t>现刊部分可以在</a:t>
            </a:r>
            <a:r>
              <a:rPr lang="en-US" altLang="zh-CN" sz="1400" dirty="0">
                <a:solidFill>
                  <a:schemeClr val="bg1"/>
                </a:solidFill>
                <a:latin typeface="+mn-lt"/>
                <a:ea typeface="+mn-ea"/>
              </a:rPr>
              <a:t>ASCE</a:t>
            </a:r>
            <a:r>
              <a:rPr lang="zh-CN" altLang="en-US" sz="1400" dirty="0">
                <a:solidFill>
                  <a:schemeClr val="bg1"/>
                </a:solidFill>
                <a:latin typeface="+mn-lt"/>
                <a:ea typeface="+mn-ea"/>
              </a:rPr>
              <a:t>学会的杂志版块访问：</a:t>
            </a:r>
            <a:r>
              <a:rPr lang="en-US" sz="1400" dirty="0">
                <a:hlinkClick r:id="rId3"/>
              </a:rPr>
              <a:t>http://www.asce.org/CEMagazine/</a:t>
            </a:r>
            <a:r>
              <a:rPr lang="zh-CN" altLang="en-US" sz="1400" dirty="0"/>
              <a:t>。</a:t>
            </a:r>
            <a:endParaRPr lang="en-US" altLang="zh-CN" sz="140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624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4756D08-A074-4C2B-A097-B2607D251293}" type="slidenum">
              <a:rPr lang="zh-CN" altLang="en-US" smtClean="0">
                <a:ea typeface="宋体" charset="-122"/>
              </a:rPr>
              <a:pPr/>
              <a:t>28</a:t>
            </a:fld>
            <a:endParaRPr lang="zh-CN" altLang="en-US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22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8BFE129-F735-422C-85B2-D7ADBBCC6362}" type="slidenum">
              <a:rPr lang="zh-CN" altLang="en-US" smtClean="0">
                <a:ea typeface="宋体" charset="-122"/>
              </a:rPr>
              <a:pPr/>
              <a:t>29</a:t>
            </a:fld>
            <a:endParaRPr lang="zh-CN" altLang="en-US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zh-CN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34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444476C-6BC3-4EEC-AA96-BCDDB7DBB72D}" type="slidenum">
              <a:rPr lang="zh-CN" altLang="en-US" smtClean="0">
                <a:ea typeface="宋体" charset="-122"/>
              </a:rPr>
              <a:pPr/>
              <a:t>30</a:t>
            </a:fld>
            <a:endParaRPr lang="zh-CN" altLang="en-US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dirty="0"/>
              <a:t>美国最早的全国性学会，同时期成立的还有美国建筑师学会、美国机械工程师学会。</a:t>
            </a:r>
            <a:r>
              <a:rPr lang="en-US" altLang="zh-CN" dirty="0"/>
              <a:t>ASCE</a:t>
            </a:r>
            <a:r>
              <a:rPr lang="zh-CN" altLang="en-US" dirty="0"/>
              <a:t>涵盖的学科相对更全面。</a:t>
            </a:r>
          </a:p>
        </p:txBody>
      </p:sp>
      <p:sp>
        <p:nvSpPr>
          <p:cNvPr id="532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14452DC-4C64-4CDD-9C79-39E9399214BE}" type="slidenum">
              <a:rPr lang="zh-CN" altLang="en-US" smtClean="0">
                <a:ea typeface="宋体" charset="-122"/>
              </a:rPr>
              <a:pPr/>
              <a:t>4</a:t>
            </a:fld>
            <a:endParaRPr lang="zh-CN" altLang="en-US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1983</a:t>
            </a:r>
            <a:r>
              <a:rPr lang="zh-CN" altLang="en-US" dirty="0"/>
              <a:t>年前创刊的期刊，仅能访问到它</a:t>
            </a:r>
            <a:r>
              <a:rPr lang="en-GB" altLang="zh-CN" dirty="0"/>
              <a:t>1983</a:t>
            </a:r>
            <a:r>
              <a:rPr lang="zh-CN" altLang="en-US" dirty="0"/>
              <a:t>年以来的全部卷期。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352CE3-939A-476C-ADEA-A4F743858F00}" type="slidenum">
              <a:rPr lang="zh-CN" altLang="en-US" smtClean="0"/>
              <a:pPr>
                <a:defRPr/>
              </a:pPr>
              <a:t>32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4110473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352CE3-939A-476C-ADEA-A4F743858F00}" type="slidenum">
              <a:rPr lang="zh-CN" altLang="en-US" smtClean="0"/>
              <a:pPr>
                <a:defRPr/>
              </a:pPr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2005</a:t>
            </a:r>
            <a:r>
              <a:rPr lang="zh-CN" altLang="en-US" dirty="0"/>
              <a:t>年之后发表的文章，有</a:t>
            </a:r>
            <a:r>
              <a:rPr lang="en-US" altLang="zh-CN" dirty="0"/>
              <a:t>HTML</a:t>
            </a:r>
            <a:r>
              <a:rPr lang="zh-CN" altLang="en-US" dirty="0"/>
              <a:t>、普通</a:t>
            </a:r>
            <a:r>
              <a:rPr lang="en-US" altLang="zh-CN" dirty="0"/>
              <a:t>PDF</a:t>
            </a:r>
            <a:r>
              <a:rPr lang="zh-CN" altLang="en-US" dirty="0"/>
              <a:t>和互动式</a:t>
            </a:r>
            <a:r>
              <a:rPr lang="en-US" altLang="zh-CN" dirty="0"/>
              <a:t>PDF</a:t>
            </a:r>
            <a:r>
              <a:rPr lang="zh-CN" altLang="en-US" dirty="0"/>
              <a:t>三种格式的全文。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/>
              <a:t>2005</a:t>
            </a:r>
            <a:r>
              <a:rPr lang="zh-CN" altLang="en-US" sz="1200" dirty="0"/>
              <a:t>年前的文章只有普通</a:t>
            </a:r>
            <a:r>
              <a:rPr lang="en-US" altLang="zh-CN" sz="1200" dirty="0"/>
              <a:t>PDF</a:t>
            </a:r>
            <a:r>
              <a:rPr lang="zh-CN" altLang="en-US" sz="1200" dirty="0"/>
              <a:t>和互动式</a:t>
            </a:r>
            <a:r>
              <a:rPr lang="en-US" altLang="zh-CN" sz="1200" dirty="0"/>
              <a:t>PDF</a:t>
            </a:r>
            <a:r>
              <a:rPr lang="zh-CN" altLang="en-US" sz="1200" dirty="0"/>
              <a:t>两种格式全文。</a:t>
            </a:r>
            <a:endParaRPr lang="en-US" altLang="zh-CN" sz="120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/>
              <a:t>会议录文章都没有</a:t>
            </a:r>
            <a:r>
              <a:rPr lang="en-US" altLang="zh-CN" sz="1200" dirty="0"/>
              <a:t>HTML</a:t>
            </a:r>
            <a:r>
              <a:rPr lang="zh-CN" altLang="en-US" sz="1200" dirty="0"/>
              <a:t>格式全文。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352CE3-939A-476C-ADEA-A4F743858F00}" type="slidenum">
              <a:rPr lang="zh-CN" altLang="en-US" smtClean="0"/>
              <a:pPr>
                <a:defRPr/>
              </a:pPr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CN" altLang="en-US" sz="12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352CE3-939A-476C-ADEA-A4F743858F00}" type="slidenum">
              <a:rPr lang="zh-CN" altLang="en-US" smtClean="0"/>
              <a:pPr>
                <a:defRPr/>
              </a:pPr>
              <a:t>35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72012971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CN" altLang="en-US" sz="12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352CE3-939A-476C-ADEA-A4F743858F00}" type="slidenum">
              <a:rPr lang="zh-CN" altLang="en-US" smtClean="0"/>
              <a:pPr>
                <a:defRPr/>
              </a:pPr>
              <a:t>36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91280430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/>
              <a:t>打开互动式</a:t>
            </a:r>
            <a:r>
              <a:rPr lang="en-US" altLang="zh-CN" sz="1200" dirty="0"/>
              <a:t>PDF</a:t>
            </a:r>
            <a:r>
              <a:rPr lang="zh-CN" altLang="en-US" sz="1200" dirty="0"/>
              <a:t>就相当于打开一个独立的</a:t>
            </a:r>
            <a:r>
              <a:rPr lang="en-US" altLang="zh-CN" sz="1200" dirty="0"/>
              <a:t>Adobe Reader</a:t>
            </a:r>
            <a:r>
              <a:rPr lang="zh-CN" altLang="en-US" sz="1200" dirty="0"/>
              <a:t>的窗体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352CE3-939A-476C-ADEA-A4F743858F00}" type="slidenum">
              <a:rPr lang="zh-CN" altLang="en-US" smtClean="0"/>
              <a:pPr>
                <a:defRPr/>
              </a:pPr>
              <a:t>37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12512199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352CE3-939A-476C-ADEA-A4F743858F00}" type="slidenum">
              <a:rPr lang="zh-CN" altLang="en-US" smtClean="0"/>
              <a:pPr>
                <a:defRPr/>
              </a:pPr>
              <a:t>42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352CE3-939A-476C-ADEA-A4F743858F00}" type="slidenum">
              <a:rPr lang="zh-CN" altLang="en-US" smtClean="0"/>
              <a:pPr>
                <a:defRPr/>
              </a:pPr>
              <a:t>43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73347951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352CE3-939A-476C-ADEA-A4F743858F00}" type="slidenum">
              <a:rPr lang="zh-CN" altLang="en-US" smtClean="0"/>
              <a:pPr>
                <a:defRPr/>
              </a:pPr>
              <a:t>44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352CE3-939A-476C-ADEA-A4F743858F00}" type="slidenum">
              <a:rPr lang="zh-CN" altLang="en-US" smtClean="0"/>
              <a:pPr>
                <a:defRPr/>
              </a:pPr>
              <a:t>45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184704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75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740A034-0651-4246-8533-1C47164F249A}" type="slidenum">
              <a:rPr lang="zh-CN" altLang="en-US" smtClean="0">
                <a:ea typeface="宋体" charset="-122"/>
              </a:rPr>
              <a:pPr/>
              <a:t>5</a:t>
            </a:fld>
            <a:endParaRPr lang="zh-CN" altLang="en-US">
              <a:ea typeface="宋体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396778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dirty="0"/>
          </a:p>
        </p:txBody>
      </p:sp>
      <p:sp>
        <p:nvSpPr>
          <p:cNvPr id="696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EF2FFF0-B91B-40E1-81E3-C8EB30A192C9}" type="slidenum">
              <a:rPr lang="zh-CN" altLang="en-US" smtClean="0">
                <a:ea typeface="宋体" charset="-122"/>
              </a:rPr>
              <a:pPr/>
              <a:t>46</a:t>
            </a:fld>
            <a:endParaRPr lang="zh-CN" altLang="en-US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dirty="0"/>
          </a:p>
        </p:txBody>
      </p:sp>
      <p:sp>
        <p:nvSpPr>
          <p:cNvPr id="696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EF2FFF0-B91B-40E1-81E3-C8EB30A192C9}" type="slidenum">
              <a:rPr lang="zh-CN" altLang="en-US" smtClean="0">
                <a:ea typeface="宋体" charset="-122"/>
              </a:rPr>
              <a:pPr/>
              <a:t>47</a:t>
            </a:fld>
            <a:endParaRPr lang="zh-CN" altLang="en-US">
              <a:ea typeface="宋体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971219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dirty="0"/>
          </a:p>
        </p:txBody>
      </p:sp>
      <p:sp>
        <p:nvSpPr>
          <p:cNvPr id="696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EF2FFF0-B91B-40E1-81E3-C8EB30A192C9}" type="slidenum">
              <a:rPr lang="zh-CN" altLang="en-US" smtClean="0">
                <a:ea typeface="宋体" charset="-122"/>
              </a:rPr>
              <a:pPr/>
              <a:t>48</a:t>
            </a:fld>
            <a:endParaRPr lang="zh-CN" altLang="en-US">
              <a:ea typeface="宋体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743353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22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8BFE129-F735-422C-85B2-D7ADBBCC6362}" type="slidenum">
              <a:rPr lang="zh-CN" altLang="en-US" smtClean="0">
                <a:ea typeface="宋体" charset="-122"/>
              </a:rPr>
              <a:pPr/>
              <a:t>49</a:t>
            </a:fld>
            <a:endParaRPr lang="zh-CN" altLang="en-US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542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4E2BF04-8B75-4685-8F3B-C04C3738FCF3}" type="slidenum">
              <a:rPr lang="zh-CN" altLang="en-US" smtClean="0">
                <a:ea typeface="宋体" charset="-122"/>
              </a:rPr>
              <a:pPr/>
              <a:t>50</a:t>
            </a:fld>
            <a:endParaRPr lang="zh-CN" altLang="en-US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73050" marR="0" indent="-27305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Tx/>
              <a:buNone/>
              <a:tabLst/>
              <a:defRPr/>
            </a:pPr>
            <a:r>
              <a:rPr lang="zh-CN" altLang="en-US" sz="1200" dirty="0">
                <a:solidFill>
                  <a:schemeClr val="bg1"/>
                </a:solidFill>
                <a:latin typeface="+mn-lt"/>
                <a:ea typeface="+mn-ea"/>
              </a:rPr>
              <a:t>快来检索这些文章的</a:t>
            </a:r>
            <a:r>
              <a:rPr lang="en-US" altLang="zh-CN" sz="1200" dirty="0">
                <a:solidFill>
                  <a:schemeClr val="bg1"/>
                </a:solidFill>
                <a:latin typeface="+mn-lt"/>
                <a:ea typeface="+mn-ea"/>
              </a:rPr>
              <a:t>title</a:t>
            </a:r>
            <a:r>
              <a:rPr lang="zh-CN" altLang="en-US" sz="1200" dirty="0">
                <a:solidFill>
                  <a:schemeClr val="bg1"/>
                </a:solidFill>
                <a:latin typeface="+mn-lt"/>
                <a:ea typeface="+mn-ea"/>
              </a:rPr>
              <a:t>和</a:t>
            </a:r>
            <a:r>
              <a:rPr lang="en-US" altLang="zh-CN" sz="1200" dirty="0">
                <a:solidFill>
                  <a:schemeClr val="bg1"/>
                </a:solidFill>
                <a:latin typeface="+mn-lt"/>
                <a:ea typeface="+mn-ea"/>
              </a:rPr>
              <a:t>author</a:t>
            </a:r>
            <a:r>
              <a:rPr lang="zh-CN" altLang="en-US" sz="1200" dirty="0">
                <a:solidFill>
                  <a:schemeClr val="bg1"/>
                </a:solidFill>
                <a:latin typeface="+mn-lt"/>
                <a:ea typeface="+mn-ea"/>
              </a:rPr>
              <a:t>吧</a:t>
            </a:r>
            <a:endParaRPr lang="en-US" altLang="zh-CN" sz="120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542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4E2BF04-8B75-4685-8F3B-C04C3738FCF3}" type="slidenum">
              <a:rPr lang="zh-CN" altLang="en-US" smtClean="0">
                <a:ea typeface="宋体" charset="-122"/>
              </a:rPr>
              <a:pPr/>
              <a:t>51</a:t>
            </a:fld>
            <a:endParaRPr lang="zh-CN" altLang="en-US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542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4E2BF04-8B75-4685-8F3B-C04C3738FCF3}" type="slidenum">
              <a:rPr lang="zh-CN" altLang="en-US" smtClean="0">
                <a:ea typeface="宋体" charset="-122"/>
              </a:rPr>
              <a:pPr/>
              <a:t>52</a:t>
            </a:fld>
            <a:endParaRPr lang="zh-CN" altLang="en-US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542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4E2BF04-8B75-4685-8F3B-C04C3738FCF3}" type="slidenum">
              <a:rPr lang="zh-CN" altLang="en-US" smtClean="0">
                <a:ea typeface="宋体" charset="-122"/>
              </a:rPr>
              <a:pPr/>
              <a:t>53</a:t>
            </a:fld>
            <a:endParaRPr lang="zh-CN" altLang="en-US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dirty="0"/>
              <a:t>ASCE 2017</a:t>
            </a:r>
            <a:r>
              <a:rPr lang="zh-CN" altLang="en-US" dirty="0"/>
              <a:t>年推出的新刊</a:t>
            </a:r>
            <a:r>
              <a:rPr lang="en-US" altLang="zh-CN" dirty="0"/>
              <a:t>《</a:t>
            </a:r>
            <a:r>
              <a:rPr lang="zh-CN" altLang="en-US" dirty="0"/>
              <a:t>交通工程期刊，</a:t>
            </a:r>
            <a:r>
              <a:rPr lang="en-US" altLang="zh-CN" dirty="0"/>
              <a:t>part B</a:t>
            </a:r>
            <a:r>
              <a:rPr lang="zh-CN" altLang="en-US" dirty="0"/>
              <a:t>：路面</a:t>
            </a:r>
            <a:r>
              <a:rPr lang="en-US" altLang="zh-CN" dirty="0"/>
              <a:t>》</a:t>
            </a:r>
            <a:r>
              <a:rPr lang="zh-CN" altLang="en-US" dirty="0"/>
              <a:t>正是孙教师的研究方向。相关介绍见同济大学新闻</a:t>
            </a:r>
            <a:r>
              <a:rPr lang="en-US" dirty="0">
                <a:hlinkClick r:id="rId3"/>
              </a:rPr>
              <a:t>http://news.tongji.edu.cn/classid-18-newsid-156-t-show.html</a:t>
            </a:r>
            <a:endParaRPr lang="zh-CN" altLang="en-US" dirty="0"/>
          </a:p>
        </p:txBody>
      </p:sp>
      <p:sp>
        <p:nvSpPr>
          <p:cNvPr id="542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4E2BF04-8B75-4685-8F3B-C04C3738FCF3}" type="slidenum">
              <a:rPr lang="zh-CN" altLang="en-US" smtClean="0">
                <a:ea typeface="宋体" charset="-122"/>
              </a:rPr>
              <a:pPr/>
              <a:t>54</a:t>
            </a:fld>
            <a:endParaRPr lang="zh-CN" altLang="en-US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dirty="0"/>
              <a:t>ASCE</a:t>
            </a:r>
            <a:r>
              <a:rPr lang="zh-CN" altLang="en-US" dirty="0"/>
              <a:t>于</a:t>
            </a:r>
            <a:r>
              <a:rPr lang="en-US" altLang="zh-CN" dirty="0"/>
              <a:t>1999</a:t>
            </a:r>
            <a:r>
              <a:rPr lang="zh-CN" altLang="en-US" dirty="0"/>
              <a:t>年评选的二十世纪十大工程杰作，</a:t>
            </a:r>
            <a:r>
              <a:rPr lang="en-US" altLang="zh-CN" dirty="0"/>
              <a:t>ASCE</a:t>
            </a:r>
            <a:r>
              <a:rPr lang="zh-CN" altLang="en-US" dirty="0"/>
              <a:t>期刊、会议录中有与这些工程相关文章</a:t>
            </a:r>
          </a:p>
        </p:txBody>
      </p:sp>
      <p:sp>
        <p:nvSpPr>
          <p:cNvPr id="542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4E2BF04-8B75-4685-8F3B-C04C3738FCF3}" type="slidenum">
              <a:rPr lang="zh-CN" altLang="en-US" smtClean="0">
                <a:ea typeface="宋体" charset="-122"/>
              </a:rPr>
              <a:pPr/>
              <a:t>55</a:t>
            </a:fld>
            <a:endParaRPr lang="zh-CN" altLang="en-US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z="1200" dirty="0">
                <a:solidFill>
                  <a:schemeClr val="bg1"/>
                </a:solidFill>
              </a:rPr>
              <a:t>Webinar</a:t>
            </a:r>
            <a:r>
              <a:rPr lang="zh-CN" altLang="en-US" sz="1200" dirty="0">
                <a:solidFill>
                  <a:schemeClr val="bg1"/>
                </a:solidFill>
              </a:rPr>
              <a:t>不是免费的，详见</a:t>
            </a:r>
            <a:r>
              <a:rPr lang="en-US" dirty="0">
                <a:hlinkClick r:id="rId3"/>
              </a:rPr>
              <a:t>http://www.asce.org/continuing-education/live-webinars/</a:t>
            </a:r>
            <a:endParaRPr lang="en-US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532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14452DC-4C64-4CDD-9C79-39E9399214BE}" type="slidenum">
              <a:rPr lang="zh-CN" altLang="en-US" smtClean="0">
                <a:ea typeface="宋体" charset="-122"/>
              </a:rPr>
              <a:pPr/>
              <a:t>6</a:t>
            </a:fld>
            <a:endParaRPr lang="zh-CN" altLang="en-US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37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6615752-94BC-4A24-BA84-708F0F3B81F6}" type="slidenum">
              <a:rPr lang="zh-CN" altLang="en-US" smtClean="0">
                <a:ea typeface="宋体" charset="-122"/>
              </a:rPr>
              <a:pPr/>
              <a:t>56</a:t>
            </a:fld>
            <a:endParaRPr lang="zh-CN" altLang="en-US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37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6615752-94BC-4A24-BA84-708F0F3B81F6}" type="slidenum">
              <a:rPr lang="zh-CN" altLang="en-US" smtClean="0">
                <a:ea typeface="宋体" charset="-122"/>
              </a:rPr>
              <a:pPr/>
              <a:t>57</a:t>
            </a:fld>
            <a:endParaRPr lang="zh-CN" altLang="en-US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37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6615752-94BC-4A24-BA84-708F0F3B81F6}" type="slidenum">
              <a:rPr lang="zh-CN" altLang="en-US" smtClean="0">
                <a:ea typeface="宋体" charset="-122"/>
              </a:rPr>
              <a:pPr/>
              <a:t>58</a:t>
            </a:fld>
            <a:endParaRPr lang="zh-CN" altLang="en-US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37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6615752-94BC-4A24-BA84-708F0F3B81F6}" type="slidenum">
              <a:rPr lang="zh-CN" altLang="en-US" smtClean="0">
                <a:ea typeface="宋体" charset="-122"/>
              </a:rPr>
              <a:pPr/>
              <a:t>59</a:t>
            </a:fld>
            <a:endParaRPr lang="zh-CN" altLang="en-US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737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6615752-94BC-4A24-BA84-708F0F3B81F6}" type="slidenum">
              <a:rPr lang="zh-CN" altLang="en-US" smtClean="0">
                <a:ea typeface="宋体" charset="-122"/>
              </a:rPr>
              <a:pPr/>
              <a:t>60</a:t>
            </a:fld>
            <a:endParaRPr lang="zh-CN" altLang="en-US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2016</a:t>
            </a:r>
            <a:r>
              <a:rPr lang="zh-CN" altLang="en-US" dirty="0"/>
              <a:t>年起，用户亦可通过</a:t>
            </a:r>
            <a:r>
              <a:rPr lang="en-US" altLang="zh-CN" dirty="0" err="1"/>
              <a:t>iGroup</a:t>
            </a:r>
            <a:r>
              <a:rPr lang="zh-CN" altLang="en-US" dirty="0"/>
              <a:t>订购</a:t>
            </a:r>
            <a:r>
              <a:rPr lang="en-US" altLang="zh-CN" dirty="0"/>
              <a:t>《</a:t>
            </a:r>
            <a:r>
              <a:rPr lang="zh-CN" altLang="en-US" dirty="0"/>
              <a:t>土木工程</a:t>
            </a:r>
            <a:r>
              <a:rPr lang="en-US" altLang="zh-CN" dirty="0"/>
              <a:t>》</a:t>
            </a:r>
            <a:r>
              <a:rPr lang="zh-CN" altLang="en-US" dirty="0"/>
              <a:t>杂志回溯内容。电子书和标准不在订购范围之内。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352CE3-939A-476C-ADEA-A4F743858F00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65A73A-2E5F-46CA-834D-5651318C035E}" type="slidenum">
              <a:rPr lang="zh-CN" altLang="en-US" smtClean="0">
                <a:ea typeface="宋体" charset="-122"/>
              </a:rPr>
              <a:pPr/>
              <a:t>8</a:t>
            </a:fld>
            <a:endParaRPr lang="zh-CN" altLang="en-US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dirty="0"/>
              <a:t>ASCE</a:t>
            </a:r>
            <a:r>
              <a:rPr lang="zh-CN" altLang="en-US" dirty="0"/>
              <a:t>期刊影响因子较</a:t>
            </a:r>
            <a:r>
              <a:rPr lang="en-US" altLang="zh-CN" dirty="0"/>
              <a:t>15</a:t>
            </a:r>
            <a:r>
              <a:rPr lang="zh-CN" altLang="en-US" dirty="0"/>
              <a:t>年平均增长了</a:t>
            </a:r>
            <a:r>
              <a:rPr lang="en-US" altLang="zh-CN" dirty="0"/>
              <a:t>24%</a:t>
            </a:r>
            <a:r>
              <a:rPr lang="zh-CN" altLang="en-US" dirty="0"/>
              <a:t>。</a:t>
            </a:r>
            <a:endParaRPr lang="en-US" altLang="zh-CN" dirty="0"/>
          </a:p>
        </p:txBody>
      </p:sp>
      <p:sp>
        <p:nvSpPr>
          <p:cNvPr id="563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22B9AC4-EEE7-4BC6-93FD-41638E2E2503}" type="slidenum">
              <a:rPr lang="zh-CN" altLang="en-US" smtClean="0">
                <a:ea typeface="宋体" charset="-122"/>
              </a:rPr>
              <a:pPr/>
              <a:t>9</a:t>
            </a:fld>
            <a:endParaRPr lang="zh-CN" altLang="en-US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73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AE568E9-B787-4ABE-96AB-7987F897D782}" type="slidenum">
              <a:rPr lang="zh-CN" altLang="en-US" smtClean="0">
                <a:ea typeface="宋体" charset="-122"/>
              </a:rPr>
              <a:pPr/>
              <a:t>10</a:t>
            </a:fld>
            <a:endParaRPr lang="zh-CN" altLang="en-US">
              <a:ea typeface="宋体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9690" y="0"/>
            <a:ext cx="5274310" cy="5457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图片 2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0878" y="0"/>
            <a:ext cx="3347865" cy="594276"/>
          </a:xfrm>
          <a:prstGeom prst="roundRect">
            <a:avLst>
              <a:gd name="adj" fmla="val 8594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6000000" scaled="0"/>
          </a:gra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灯片编号占位符 2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E3993-D438-48CC-B798-43C035D3503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S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9690" y="0"/>
            <a:ext cx="5274310" cy="5457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图片 2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0878" y="0"/>
            <a:ext cx="3347865" cy="594276"/>
          </a:xfrm>
          <a:prstGeom prst="roundRect">
            <a:avLst>
              <a:gd name="adj" fmla="val 8594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6000000" scaled="0"/>
          </a:gra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灯片编号占位符 2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096D4-1A27-46BF-BF41-9677C9C2BC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S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9690" y="0"/>
            <a:ext cx="5274310" cy="5457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图片 2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0878" y="0"/>
            <a:ext cx="3347865" cy="594276"/>
          </a:xfrm>
          <a:prstGeom prst="roundRect">
            <a:avLst>
              <a:gd name="adj" fmla="val 8594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6000000" scaled="0"/>
          </a:gra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灯片编号占位符 2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1A713-DA36-4122-AB4F-4747BA33C2A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8" name="任意多边形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028" name="标题占位符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1029" name="文本占位符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8E7C92A-6AA0-474B-9272-E8470C10484E}" type="datetimeFigureOut">
              <a:rPr lang="zh-CN" altLang="en-US"/>
              <a:pPr>
                <a:defRPr/>
              </a:pPr>
              <a:t>2017/8/18</a:t>
            </a:fld>
            <a:endParaRPr lang="zh-CN" altLang="en-US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10FC1B3-7DE7-48C9-BFBE-5EE09E76F6E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grpSp>
        <p:nvGrpSpPr>
          <p:cNvPr id="1033" name="组合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任意多边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3" name="任意多边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隶书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隶书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隶书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隶书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隶书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隶书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隶书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隶书" pitchFamily="49" charset="-122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4" Type="http://schemas.openxmlformats.org/officeDocument/2006/relationships/image" Target="cid:image002.jpg@01D19414.D1467F1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1285875" y="1928813"/>
            <a:ext cx="6324600" cy="1692771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bg2"/>
                </a:solidFill>
                <a:ea typeface="微软雅黑" pitchFamily="34" charset="-122"/>
                <a:cs typeface="Arial" charset="0"/>
              </a:rPr>
              <a:t>ASCE Library</a:t>
            </a:r>
          </a:p>
          <a:p>
            <a:pPr algn="ctr"/>
            <a:endParaRPr lang="en-US" altLang="zh-CN" sz="3200" b="1" dirty="0">
              <a:solidFill>
                <a:schemeClr val="bg2"/>
              </a:solidFill>
              <a:ea typeface="微软雅黑" pitchFamily="34" charset="-122"/>
              <a:cs typeface="Arial" charset="0"/>
            </a:endParaRPr>
          </a:p>
          <a:p>
            <a:pPr algn="ctr"/>
            <a:r>
              <a:rPr lang="zh-CN" altLang="en-US" sz="2800" b="1" dirty="0">
                <a:solidFill>
                  <a:schemeClr val="bg2"/>
                </a:solidFill>
                <a:ea typeface="微软雅黑" pitchFamily="34" charset="-122"/>
                <a:cs typeface="Arial" charset="0"/>
              </a:rPr>
              <a:t>美国土木工程学会</a:t>
            </a:r>
            <a:r>
              <a:rPr lang="zh-CN" altLang="en-US" sz="2800" b="1" dirty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数据库使用指南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矩形 4"/>
          <p:cNvSpPr>
            <a:spLocks noChangeArrowheads="1"/>
          </p:cNvSpPr>
          <p:nvPr/>
        </p:nvSpPr>
        <p:spPr bwMode="auto">
          <a:xfrm>
            <a:off x="611188" y="1196975"/>
            <a:ext cx="43123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ASCE </a:t>
            </a:r>
            <a:r>
              <a:rPr lang="zh-CN" altLang="en-US" sz="3200" b="1" dirty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期刊</a:t>
            </a:r>
            <a:r>
              <a:rPr lang="en-US" altLang="zh-CN" sz="3200" b="1" dirty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2400" b="1" dirty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学科分布</a:t>
            </a:r>
            <a:endParaRPr lang="zh-CN" altLang="en-US" sz="3200" dirty="0">
              <a:solidFill>
                <a:srgbClr val="000000"/>
              </a:solidFill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857224" y="2500306"/>
          <a:ext cx="7436881" cy="1440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1432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8608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0752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International Journal of </a:t>
                      </a:r>
                      <a:r>
                        <a:rPr lang="en-US" altLang="zh-CN" sz="1400" b="0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Geomechanics</a:t>
                      </a:r>
                      <a:endParaRPr lang="en-US" altLang="zh-CN" sz="14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latin typeface="微软雅黑"/>
                        </a:rPr>
                        <a:t>《</a:t>
                      </a:r>
                      <a:r>
                        <a:rPr lang="zh-CN" altLang="en-US" sz="1400" b="0" i="0" u="none" strike="noStrike" dirty="0">
                          <a:latin typeface="微软雅黑"/>
                        </a:rPr>
                        <a:t>国际地质力学期刊</a:t>
                      </a:r>
                      <a:r>
                        <a:rPr lang="en-US" altLang="zh-CN" sz="1400" b="0" i="0" u="none" strike="noStrike" dirty="0">
                          <a:latin typeface="微软雅黑"/>
                        </a:rPr>
                        <a:t>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latin typeface="微软雅黑"/>
                        </a:rPr>
                        <a:t>月刊</a:t>
                      </a:r>
                      <a:endParaRPr lang="en-US" altLang="zh-CN" sz="1400" b="0" i="0" u="none" strike="noStrike" dirty="0">
                        <a:latin typeface="微软雅黑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Journal of Geotechnical and Geoenvironmental Engineering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latin typeface="微软雅黑"/>
                        </a:rPr>
                        <a:t>《</a:t>
                      </a:r>
                      <a:r>
                        <a:rPr lang="zh-CN" altLang="en-US" sz="1400" b="0" i="0" u="none" strike="noStrike" dirty="0">
                          <a:latin typeface="微软雅黑"/>
                        </a:rPr>
                        <a:t>土工技术与地质环境工程期刊</a:t>
                      </a:r>
                      <a:r>
                        <a:rPr lang="en-US" altLang="zh-CN" sz="1400" b="0" i="0" u="none" strike="noStrike" dirty="0">
                          <a:latin typeface="微软雅黑"/>
                        </a:rPr>
                        <a:t>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latin typeface="微软雅黑"/>
                        </a:rPr>
                        <a:t>月刊</a:t>
                      </a:r>
                      <a:endParaRPr lang="en-US" altLang="zh-CN" sz="1400" b="0" i="0" u="none" strike="noStrike" dirty="0">
                        <a:latin typeface="微软雅黑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785786" y="1928802"/>
            <a:ext cx="4572000" cy="4247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zh-CN" altLang="en-US" sz="2400" dirty="0">
                <a:solidFill>
                  <a:schemeClr val="bg1"/>
                </a:solidFill>
                <a:latin typeface="+mn-lt"/>
                <a:ea typeface="+mn-ea"/>
              </a:rPr>
              <a:t>地质技术</a:t>
            </a:r>
            <a:endParaRPr lang="en-US" altLang="zh-CN" sz="240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85786" y="4357694"/>
            <a:ext cx="4572000" cy="4247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zh-CN" altLang="en-US" sz="2400" dirty="0">
                <a:solidFill>
                  <a:schemeClr val="bg1"/>
                </a:solidFill>
                <a:latin typeface="+mn-lt"/>
                <a:ea typeface="+mn-ea"/>
              </a:rPr>
              <a:t>工程力学</a:t>
            </a:r>
            <a:endParaRPr lang="en-US" altLang="zh-CN" sz="240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857224" y="4929198"/>
          <a:ext cx="7429551" cy="1440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1432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8608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0019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Journal of Engineering Mechanics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latin typeface="微软雅黑"/>
                        </a:rPr>
                        <a:t>《</a:t>
                      </a:r>
                      <a:r>
                        <a:rPr lang="zh-CN" altLang="en-US" sz="1400" b="0" i="0" u="none" strike="noStrike" dirty="0">
                          <a:latin typeface="微软雅黑"/>
                        </a:rPr>
                        <a:t>工程力学期刊</a:t>
                      </a:r>
                      <a:r>
                        <a:rPr lang="en-US" altLang="zh-CN" sz="1400" b="0" i="0" u="none" strike="noStrike" dirty="0">
                          <a:latin typeface="微软雅黑"/>
                        </a:rPr>
                        <a:t>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latin typeface="微软雅黑"/>
                        </a:rPr>
                        <a:t>月刊</a:t>
                      </a:r>
                      <a:endParaRPr lang="en-US" altLang="zh-CN" sz="1400" b="0" i="0" u="none" strike="noStrike" dirty="0">
                        <a:latin typeface="微软雅黑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Journal of Nanomechanics and Micromechanics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latin typeface="微软雅黑"/>
                        </a:rPr>
                        <a:t>《</a:t>
                      </a:r>
                      <a:r>
                        <a:rPr lang="zh-CN" altLang="en-US" sz="1400" b="0" i="0" u="none" strike="noStrike" dirty="0">
                          <a:latin typeface="微软雅黑"/>
                        </a:rPr>
                        <a:t>纳米力学与微观力学期刊</a:t>
                      </a:r>
                      <a:r>
                        <a:rPr lang="en-US" altLang="zh-CN" sz="1400" b="0" i="0" u="none" strike="noStrike" dirty="0">
                          <a:latin typeface="微软雅黑"/>
                        </a:rPr>
                        <a:t>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latin typeface="微软雅黑"/>
                        </a:rPr>
                        <a:t>季刊</a:t>
                      </a:r>
                      <a:endParaRPr lang="en-US" altLang="zh-CN" sz="1400" b="0" i="0" u="none" strike="noStrike" dirty="0">
                        <a:latin typeface="微软雅黑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785786" y="2060438"/>
          <a:ext cx="7572428" cy="1440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3575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146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001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Journal of Surveying Engineering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《</a:t>
                      </a:r>
                      <a:r>
                        <a:rPr kumimoji="0"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测量工程期刊</a:t>
                      </a:r>
                      <a:r>
                        <a:rPr kumimoji="0"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季刊</a:t>
                      </a:r>
                      <a:endParaRPr kumimoji="0" lang="en-US" altLang="zh-CN" sz="14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Journal of Computing in Civil Engineering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《</a:t>
                      </a:r>
                      <a:r>
                        <a:rPr kumimoji="0"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土木工程计算期刊</a:t>
                      </a:r>
                      <a:r>
                        <a:rPr kumimoji="0"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双月刊</a:t>
                      </a:r>
                      <a:endParaRPr kumimoji="0" lang="en-US" altLang="zh-CN" sz="14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785786" y="1417496"/>
            <a:ext cx="4572000" cy="4247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zh-CN" altLang="en-US" sz="2400" dirty="0">
                <a:solidFill>
                  <a:schemeClr val="bg1"/>
                </a:solidFill>
                <a:latin typeface="+mn-lt"/>
                <a:ea typeface="+mn-ea"/>
              </a:rPr>
              <a:t>数学</a:t>
            </a:r>
            <a:endParaRPr lang="en-US" altLang="zh-CN" sz="240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785813" y="4417892"/>
          <a:ext cx="7572401" cy="1440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3575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003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1444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+mn-lt"/>
                        </a:rPr>
                        <a:t>Journal of Performance of Constructed Facilities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latin typeface="+mn-lt"/>
                        </a:rPr>
                        <a:t>《</a:t>
                      </a:r>
                      <a:r>
                        <a:rPr lang="zh-CN" altLang="en-US" sz="1400" b="0" i="0" u="none" strike="noStrike" dirty="0">
                          <a:latin typeface="+mn-lt"/>
                        </a:rPr>
                        <a:t>竣工设施性能期刊</a:t>
                      </a:r>
                      <a:r>
                        <a:rPr lang="en-US" altLang="zh-CN" sz="1400" b="0" i="0" u="none" strike="noStrike" dirty="0">
                          <a:latin typeface="+mn-lt"/>
                        </a:rPr>
                        <a:t>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latin typeface="微软雅黑"/>
                        </a:rPr>
                        <a:t>双月刊</a:t>
                      </a:r>
                      <a:endParaRPr lang="en-US" altLang="zh-CN" sz="1400" b="0" i="0" u="none" strike="noStrike" dirty="0">
                        <a:latin typeface="微软雅黑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+mn-lt"/>
                        </a:rPr>
                        <a:t>Practice Periodical on Structural Design and Construction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latin typeface="+mn-lt"/>
                        </a:rPr>
                        <a:t>《</a:t>
                      </a:r>
                      <a:r>
                        <a:rPr lang="zh-CN" altLang="en-US" sz="1400" b="0" i="0" u="none" strike="noStrike" dirty="0">
                          <a:latin typeface="+mn-lt"/>
                        </a:rPr>
                        <a:t>结构设计与施工实用期刊</a:t>
                      </a:r>
                      <a:r>
                        <a:rPr lang="en-US" altLang="zh-CN" sz="1400" b="0" i="0" u="none" strike="noStrike" dirty="0">
                          <a:latin typeface="+mn-lt"/>
                        </a:rPr>
                        <a:t>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latin typeface="微软雅黑"/>
                        </a:rPr>
                        <a:t>季刊</a:t>
                      </a:r>
                      <a:endParaRPr lang="en-US" altLang="zh-CN" sz="1400" b="0" i="0" u="none" strike="noStrike" dirty="0">
                        <a:latin typeface="微软雅黑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矩形 11"/>
          <p:cNvSpPr/>
          <p:nvPr/>
        </p:nvSpPr>
        <p:spPr>
          <a:xfrm>
            <a:off x="785786" y="3801326"/>
            <a:ext cx="4572000" cy="4247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zh-CN" altLang="en-US" sz="2400" dirty="0">
                <a:solidFill>
                  <a:schemeClr val="bg1"/>
                </a:solidFill>
                <a:latin typeface="+mn-lt"/>
                <a:ea typeface="+mn-ea"/>
              </a:rPr>
              <a:t>建筑施工</a:t>
            </a:r>
            <a:endParaRPr lang="en-US" altLang="zh-CN" sz="2400" dirty="0">
              <a:solidFill>
                <a:schemeClr val="bg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785786" y="1340438"/>
            <a:ext cx="4572000" cy="4247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zh-CN" altLang="en-US" sz="2400" dirty="0">
                <a:solidFill>
                  <a:schemeClr val="bg1"/>
                </a:solidFill>
                <a:latin typeface="+mn-lt"/>
                <a:ea typeface="+mn-ea"/>
              </a:rPr>
              <a:t>工程管理</a:t>
            </a:r>
            <a:endParaRPr lang="en-US" altLang="zh-CN" sz="240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785786" y="1911942"/>
          <a:ext cx="7572428" cy="2880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3575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888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60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+mn-lt"/>
                        </a:rPr>
                        <a:t>Journal of Management in Engineering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latin typeface="+mn-lt"/>
                        </a:rPr>
                        <a:t>《</a:t>
                      </a:r>
                      <a:r>
                        <a:rPr lang="zh-CN" altLang="en-US" sz="1400" b="0" i="0" u="none" strike="noStrike" dirty="0">
                          <a:latin typeface="+mn-lt"/>
                        </a:rPr>
                        <a:t>工程管理期刊</a:t>
                      </a:r>
                      <a:r>
                        <a:rPr lang="en-US" altLang="zh-CN" sz="1400" b="0" i="0" u="none" strike="noStrike" dirty="0">
                          <a:latin typeface="+mn-lt"/>
                        </a:rPr>
                        <a:t>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latin typeface="微软雅黑"/>
                        </a:rPr>
                        <a:t>双月刊</a:t>
                      </a:r>
                      <a:endParaRPr lang="en-US" altLang="zh-CN" sz="1400" b="0" i="0" u="none" strike="noStrike" dirty="0">
                        <a:latin typeface="微软雅黑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+mn-lt"/>
                        </a:rPr>
                        <a:t>Journal of Professional Issues in Engineering Education and </a:t>
                      </a:r>
                      <a:r>
                        <a:rPr lang="en-US" sz="1400" b="0" i="0" u="none" strike="noStrike" dirty="0" err="1">
                          <a:latin typeface="+mn-lt"/>
                        </a:rPr>
                        <a:t>Practise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latin typeface="+mn-lt"/>
                        </a:rPr>
                        <a:t>《</a:t>
                      </a:r>
                      <a:r>
                        <a:rPr lang="zh-CN" altLang="en-US" sz="1400" b="0" i="0" u="none" strike="noStrike" dirty="0">
                          <a:latin typeface="+mn-lt"/>
                        </a:rPr>
                        <a:t>工程教育与实践专业问题期刊</a:t>
                      </a:r>
                      <a:r>
                        <a:rPr lang="en-US" altLang="zh-CN" sz="1400" b="0" i="0" u="none" strike="noStrike" dirty="0">
                          <a:latin typeface="+mn-lt"/>
                        </a:rPr>
                        <a:t>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latin typeface="微软雅黑"/>
                        </a:rPr>
                        <a:t>季刊</a:t>
                      </a:r>
                      <a:endParaRPr lang="en-US" altLang="zh-CN" sz="1400" b="0" i="0" u="none" strike="noStrike" dirty="0">
                        <a:latin typeface="微软雅黑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+mn-lt"/>
                        </a:rPr>
                        <a:t>Journal of Risk and Uncertainty in Engineering Systems, Part A: Civil Engineering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latin typeface="+mn-lt"/>
                        </a:rPr>
                        <a:t>《</a:t>
                      </a:r>
                      <a:r>
                        <a:rPr lang="zh-CN" altLang="en-US" sz="1400" b="0" i="0" u="none" strike="noStrike" dirty="0">
                          <a:latin typeface="+mn-lt"/>
                        </a:rPr>
                        <a:t>工程系统中的风险和不确定性，</a:t>
                      </a:r>
                      <a:r>
                        <a:rPr lang="en-US" altLang="zh-CN" sz="1400" b="0" i="0" u="none" strike="noStrike" dirty="0">
                          <a:latin typeface="+mn-lt"/>
                        </a:rPr>
                        <a:t>A</a:t>
                      </a:r>
                      <a:r>
                        <a:rPr lang="zh-CN" altLang="en-US" sz="1400" b="0" i="0" u="none" strike="noStrike" dirty="0">
                          <a:latin typeface="+mn-lt"/>
                        </a:rPr>
                        <a:t>辑：土木工程</a:t>
                      </a:r>
                      <a:r>
                        <a:rPr lang="en-US" altLang="zh-CN" sz="1400" b="0" i="0" u="none" strike="noStrike" dirty="0">
                          <a:latin typeface="+mn-lt"/>
                        </a:rPr>
                        <a:t>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latin typeface="微软雅黑"/>
                        </a:rPr>
                        <a:t>季刊</a:t>
                      </a:r>
                      <a:endParaRPr lang="en-US" altLang="zh-CN" sz="1400" b="0" i="0" u="none" strike="noStrike" dirty="0">
                        <a:latin typeface="微软雅黑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+mn-lt"/>
                        </a:rPr>
                        <a:t>Legal Affairs and Dispute Resolution in Engineering and Construction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latin typeface="+mn-lt"/>
                        </a:rPr>
                        <a:t>《</a:t>
                      </a:r>
                      <a:r>
                        <a:rPr lang="zh-CN" altLang="en-US" sz="1400" b="0" i="0" u="none" strike="noStrike" dirty="0">
                          <a:latin typeface="+mn-lt"/>
                        </a:rPr>
                        <a:t>工程建设中的法律事务和纠纷解决</a:t>
                      </a:r>
                      <a:r>
                        <a:rPr lang="en-US" altLang="zh-CN" sz="1400" b="0" i="0" u="none" strike="noStrike" dirty="0">
                          <a:latin typeface="+mn-lt"/>
                        </a:rPr>
                        <a:t>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latin typeface="微软雅黑"/>
                        </a:rPr>
                        <a:t>季刊</a:t>
                      </a:r>
                      <a:endParaRPr lang="en-US" altLang="zh-CN" sz="1400" b="0" i="0" u="none" strike="noStrike" dirty="0">
                        <a:latin typeface="微软雅黑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714348" y="1906322"/>
          <a:ext cx="7572401" cy="2880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3575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003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1444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+mn-lt"/>
                        </a:rPr>
                        <a:t>Journal of Bridge Engineering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latin typeface="+mn-lt"/>
                        </a:rPr>
                        <a:t>《</a:t>
                      </a:r>
                      <a:r>
                        <a:rPr lang="zh-CN" altLang="en-US" sz="1400" b="0" i="0" u="none" strike="noStrike">
                          <a:latin typeface="+mn-lt"/>
                        </a:rPr>
                        <a:t>桥梁工程期刊</a:t>
                      </a:r>
                      <a:r>
                        <a:rPr lang="en-US" altLang="zh-CN" sz="1400" b="0" i="0" u="none" strike="noStrike">
                          <a:latin typeface="+mn-lt"/>
                        </a:rPr>
                        <a:t>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latin typeface="微软雅黑"/>
                        </a:rPr>
                        <a:t>双月刊</a:t>
                      </a:r>
                      <a:endParaRPr lang="en-US" altLang="zh-CN" sz="1400" b="0" i="0" u="none" strike="noStrike" dirty="0">
                        <a:latin typeface="微软雅黑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+mn-lt"/>
                        </a:rPr>
                        <a:t>Journal of Pipeline Systems Engineering and Practice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latin typeface="+mn-lt"/>
                        </a:rPr>
                        <a:t>《</a:t>
                      </a:r>
                      <a:r>
                        <a:rPr lang="zh-CN" altLang="en-US" sz="1400" b="0" i="0" u="none" strike="noStrike" dirty="0">
                          <a:latin typeface="+mn-lt"/>
                        </a:rPr>
                        <a:t>管道系统工程和实践</a:t>
                      </a:r>
                      <a:r>
                        <a:rPr lang="en-US" altLang="zh-CN" sz="1400" b="0" i="0" u="none" strike="noStrike" dirty="0">
                          <a:latin typeface="+mn-lt"/>
                        </a:rPr>
                        <a:t>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latin typeface="微软雅黑"/>
                        </a:rPr>
                        <a:t>季刊</a:t>
                      </a:r>
                      <a:endParaRPr lang="en-US" altLang="zh-CN" sz="1400" b="0" i="0" u="none" strike="noStrike" dirty="0">
                        <a:latin typeface="微软雅黑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+mn-lt"/>
                        </a:rPr>
                        <a:t>Journal of Structural Engineering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latin typeface="+mn-lt"/>
                        </a:rPr>
                        <a:t>《</a:t>
                      </a:r>
                      <a:r>
                        <a:rPr lang="zh-CN" altLang="en-US" sz="1400" b="0" i="0" u="none" strike="noStrike" dirty="0">
                          <a:latin typeface="+mn-lt"/>
                        </a:rPr>
                        <a:t>结构工程期刊</a:t>
                      </a:r>
                      <a:r>
                        <a:rPr lang="en-US" altLang="zh-CN" sz="1400" b="0" i="0" u="none" strike="noStrike" dirty="0">
                          <a:latin typeface="+mn-lt"/>
                        </a:rPr>
                        <a:t>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latin typeface="微软雅黑"/>
                        </a:rPr>
                        <a:t>月刊</a:t>
                      </a:r>
                      <a:endParaRPr lang="en-US" altLang="zh-CN" sz="1400" b="0" i="0" u="none" strike="noStrike" dirty="0">
                        <a:latin typeface="微软雅黑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+mn-lt"/>
                        </a:rPr>
                        <a:t>Practice Periodical on Structural Design and Construction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latin typeface="+mn-lt"/>
                        </a:rPr>
                        <a:t>《</a:t>
                      </a:r>
                      <a:r>
                        <a:rPr lang="zh-CN" altLang="en-US" sz="1400" b="0" i="0" u="none" strike="noStrike" dirty="0">
                          <a:latin typeface="+mn-lt"/>
                        </a:rPr>
                        <a:t>结构设计与施工实用期刊</a:t>
                      </a:r>
                      <a:r>
                        <a:rPr lang="en-US" altLang="zh-CN" sz="1400" b="0" i="0" u="none" strike="noStrike" dirty="0">
                          <a:latin typeface="+mn-lt"/>
                        </a:rPr>
                        <a:t>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latin typeface="微软雅黑"/>
                        </a:rPr>
                        <a:t>季刊</a:t>
                      </a:r>
                      <a:endParaRPr lang="en-US" altLang="zh-CN" sz="1400" b="0" i="0" u="none" strike="noStrike" dirty="0">
                        <a:latin typeface="微软雅黑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785759" y="1220042"/>
            <a:ext cx="4572000" cy="4247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zh-CN" altLang="en-US" sz="2400" dirty="0">
                <a:solidFill>
                  <a:schemeClr val="bg1"/>
                </a:solidFill>
                <a:latin typeface="+mn-lt"/>
                <a:ea typeface="+mn-ea"/>
              </a:rPr>
              <a:t>结构工程</a:t>
            </a:r>
            <a:endParaRPr lang="en-US" altLang="zh-CN" sz="2400" dirty="0">
              <a:solidFill>
                <a:schemeClr val="bg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714375" y="2115016"/>
          <a:ext cx="7572401" cy="3600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3575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146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001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+mn-lt"/>
                        </a:rPr>
                        <a:t>Journal of Infrastructure Systems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latin typeface="+mn-lt"/>
                        </a:rPr>
                        <a:t>《</a:t>
                      </a:r>
                      <a:r>
                        <a:rPr lang="zh-CN" altLang="en-US" sz="1400" b="0" i="0" u="none" strike="noStrike">
                          <a:latin typeface="+mn-lt"/>
                        </a:rPr>
                        <a:t>基础设施系统期刊</a:t>
                      </a:r>
                      <a:r>
                        <a:rPr lang="en-US" altLang="zh-CN" sz="1400" b="0" i="0" u="none" strike="noStrike">
                          <a:latin typeface="+mn-lt"/>
                        </a:rPr>
                        <a:t>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latin typeface="+mn-lt"/>
                        </a:rPr>
                        <a:t>季刊</a:t>
                      </a:r>
                      <a:endParaRPr lang="en-US" altLang="zh-CN" sz="14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+mn-lt"/>
                        </a:rPr>
                        <a:t>Journal of Transportation Engineering,</a:t>
                      </a:r>
                      <a:br>
                        <a:rPr lang="en-US" sz="1400" b="0" i="0" u="none" strike="noStrike" dirty="0">
                          <a:latin typeface="+mn-lt"/>
                        </a:rPr>
                      </a:br>
                      <a:r>
                        <a:rPr lang="en-US" sz="1400" b="0" i="0" u="none" strike="noStrike" dirty="0">
                          <a:latin typeface="+mn-lt"/>
                        </a:rPr>
                        <a:t>Part A: System</a:t>
                      </a:r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——2017年更名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latin typeface="+mn-lt"/>
                        </a:rPr>
                        <a:t>《</a:t>
                      </a:r>
                      <a:r>
                        <a:rPr lang="zh-CN" altLang="en-US" sz="1400" b="0" i="0" u="none" strike="noStrike">
                          <a:latin typeface="+mn-lt"/>
                        </a:rPr>
                        <a:t>运输工程期刊，</a:t>
                      </a:r>
                      <a:r>
                        <a:rPr lang="en-US" altLang="zh-CN" sz="1400" b="0" i="0" u="none" strike="noStrike">
                          <a:latin typeface="+mn-lt"/>
                        </a:rPr>
                        <a:t>A</a:t>
                      </a:r>
                      <a:r>
                        <a:rPr lang="zh-CN" altLang="en-US" sz="1400" b="0" i="0" u="none" strike="noStrike">
                          <a:latin typeface="+mn-lt"/>
                        </a:rPr>
                        <a:t>辑：系统</a:t>
                      </a:r>
                      <a:r>
                        <a:rPr lang="en-US" altLang="zh-CN" sz="1400" b="0" i="0" u="none" strike="noStrike">
                          <a:latin typeface="+mn-lt"/>
                        </a:rPr>
                        <a:t>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zh-CN" altLang="en-US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月刊</a:t>
                      </a:r>
                      <a:endParaRPr kumimoji="0" lang="en-US" altLang="zh-CN" sz="1400" b="0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+mn-lt"/>
                        </a:rPr>
                        <a:t>Journal of Urban Planning and Development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latin typeface="+mn-lt"/>
                        </a:rPr>
                        <a:t>《</a:t>
                      </a:r>
                      <a:r>
                        <a:rPr lang="zh-CN" altLang="en-US" sz="1400" b="0" i="0" u="none" strike="noStrike">
                          <a:latin typeface="+mn-lt"/>
                        </a:rPr>
                        <a:t>城市规划与发展期刊</a:t>
                      </a:r>
                      <a:r>
                        <a:rPr lang="en-US" altLang="zh-CN" sz="1400" b="0" i="0" u="none" strike="noStrike">
                          <a:latin typeface="+mn-lt"/>
                        </a:rPr>
                        <a:t>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i="0" u="none" strike="noStrike" dirty="0">
                          <a:latin typeface="+mn-lt"/>
                        </a:rPr>
                        <a:t>季刊</a:t>
                      </a:r>
                      <a:endParaRPr lang="en-US" altLang="zh-CN" sz="14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+mn-lt"/>
                        </a:rPr>
                        <a:t>Journal of Highway and Transportation Research and Development, English Edition</a:t>
                      </a:r>
                      <a:endParaRPr lang="zh-CN" altLang="en-US" sz="14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latin typeface="+mn-lt"/>
                        </a:rPr>
                        <a:t>《</a:t>
                      </a:r>
                      <a:r>
                        <a:rPr lang="zh-CN" altLang="en-US" sz="1400" b="0" i="0" u="none" strike="noStrike">
                          <a:latin typeface="+mn-lt"/>
                        </a:rPr>
                        <a:t>公路交通科技</a:t>
                      </a:r>
                      <a:r>
                        <a:rPr lang="en-US" altLang="zh-CN" sz="1400" b="0" i="0" u="none" strike="noStrike">
                          <a:latin typeface="+mn-lt"/>
                        </a:rPr>
                        <a:t>》</a:t>
                      </a:r>
                      <a:r>
                        <a:rPr lang="zh-CN" altLang="en-US" sz="1400" b="0" i="0" u="none" strike="noStrike">
                          <a:latin typeface="+mn-lt"/>
                        </a:rPr>
                        <a:t>英文版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i="0" u="none" strike="noStrike" dirty="0">
                          <a:latin typeface="+mn-lt"/>
                        </a:rPr>
                        <a:t>季刊</a:t>
                      </a:r>
                      <a:endParaRPr lang="en-US" altLang="zh-CN" sz="14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+mn-lt"/>
                        </a:rPr>
                        <a:t>Journal of Transportation Engineering,</a:t>
                      </a:r>
                      <a:br>
                        <a:rPr lang="en-US" sz="1400" b="0" i="0" u="none" strike="noStrike" dirty="0">
                          <a:latin typeface="+mn-lt"/>
                        </a:rPr>
                      </a:br>
                      <a:r>
                        <a:rPr lang="en-US" sz="1400" b="0" i="0" u="none" strike="noStrike" dirty="0">
                          <a:latin typeface="+mn-lt"/>
                        </a:rPr>
                        <a:t>Part B: Pavements</a:t>
                      </a:r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——2017年新刊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latin typeface="+mn-lt"/>
                        </a:rPr>
                        <a:t>《</a:t>
                      </a:r>
                      <a:r>
                        <a:rPr lang="zh-CN" altLang="en-US" sz="1400" b="0" i="0" u="none" strike="noStrike" dirty="0">
                          <a:latin typeface="+mn-lt"/>
                        </a:rPr>
                        <a:t>运输工程期刊，</a:t>
                      </a:r>
                      <a:r>
                        <a:rPr lang="en-US" altLang="zh-CN" sz="1400" b="0" i="0" u="none" strike="noStrike" dirty="0">
                          <a:latin typeface="+mn-lt"/>
                        </a:rPr>
                        <a:t>B</a:t>
                      </a:r>
                      <a:r>
                        <a:rPr lang="zh-CN" altLang="en-US" sz="1400" b="0" i="0" u="none" strike="noStrike" dirty="0">
                          <a:latin typeface="+mn-lt"/>
                        </a:rPr>
                        <a:t>辑：路面</a:t>
                      </a:r>
                      <a:r>
                        <a:rPr lang="en-US" altLang="zh-CN" sz="1400" b="0" i="0" u="none" strike="noStrike" dirty="0">
                          <a:latin typeface="+mn-lt"/>
                        </a:rPr>
                        <a:t>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latin typeface="+mn-lt"/>
                        </a:rPr>
                        <a:t>TBD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785786" y="1428736"/>
            <a:ext cx="4572000" cy="4247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zh-CN" altLang="en-US" sz="2400" dirty="0">
                <a:solidFill>
                  <a:schemeClr val="bg1"/>
                </a:solidFill>
                <a:latin typeface="+mn-lt"/>
                <a:ea typeface="+mn-ea"/>
              </a:rPr>
              <a:t>交通运输</a:t>
            </a:r>
            <a:endParaRPr lang="en-US" altLang="zh-CN" sz="2400" dirty="0">
              <a:solidFill>
                <a:schemeClr val="bg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714375" y="2115016"/>
          <a:ext cx="7572401" cy="2880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3575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003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1444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+mn-lt"/>
                        </a:rPr>
                        <a:t>Journal of Composites for Construction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latin typeface="+mn-lt"/>
                        </a:rPr>
                        <a:t>《</a:t>
                      </a:r>
                      <a:r>
                        <a:rPr lang="zh-CN" altLang="en-US" sz="1400" b="0" i="0" u="none" strike="noStrike">
                          <a:latin typeface="+mn-lt"/>
                        </a:rPr>
                        <a:t>建筑复合材料期刊</a:t>
                      </a:r>
                      <a:r>
                        <a:rPr lang="en-US" altLang="zh-CN" sz="1400" b="0" i="0" u="none" strike="noStrike">
                          <a:latin typeface="+mn-lt"/>
                        </a:rPr>
                        <a:t>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latin typeface="微软雅黑"/>
                        </a:rPr>
                        <a:t>双月刊</a:t>
                      </a:r>
                      <a:endParaRPr lang="en-US" altLang="zh-CN" sz="1400" b="0" i="0" u="none" strike="noStrike" dirty="0">
                        <a:latin typeface="微软雅黑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+mn-lt"/>
                        </a:rPr>
                        <a:t>Journal of Construction Engineering and Management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latin typeface="+mn-lt"/>
                        </a:rPr>
                        <a:t>《</a:t>
                      </a:r>
                      <a:r>
                        <a:rPr lang="zh-CN" altLang="en-US" sz="1400" b="0" i="0" u="none" strike="noStrike" dirty="0">
                          <a:latin typeface="+mn-lt"/>
                        </a:rPr>
                        <a:t>建筑工程与管理期刊</a:t>
                      </a:r>
                      <a:r>
                        <a:rPr lang="en-US" altLang="zh-CN" sz="1400" b="0" i="0" u="none" strike="noStrike" dirty="0">
                          <a:latin typeface="+mn-lt"/>
                        </a:rPr>
                        <a:t>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latin typeface="微软雅黑"/>
                        </a:rPr>
                        <a:t>月刊</a:t>
                      </a:r>
                      <a:endParaRPr lang="en-US" altLang="zh-CN" sz="1400" b="0" i="0" u="none" strike="noStrike" dirty="0">
                        <a:latin typeface="微软雅黑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+mn-lt"/>
                        </a:rPr>
                        <a:t>Journal of Materials in Civil Engineering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latin typeface="+mn-lt"/>
                        </a:rPr>
                        <a:t>《</a:t>
                      </a:r>
                      <a:r>
                        <a:rPr lang="zh-CN" altLang="en-US" sz="1400" b="0" i="0" u="none" strike="noStrike">
                          <a:latin typeface="+mn-lt"/>
                        </a:rPr>
                        <a:t>土木工程材料期刊</a:t>
                      </a:r>
                      <a:r>
                        <a:rPr lang="en-US" altLang="zh-CN" sz="1400" b="0" i="0" u="none" strike="noStrike">
                          <a:latin typeface="+mn-lt"/>
                        </a:rPr>
                        <a:t>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latin typeface="微软雅黑"/>
                        </a:rPr>
                        <a:t>月刊</a:t>
                      </a:r>
                      <a:endParaRPr lang="en-US" altLang="zh-CN" sz="1400" b="0" i="0" u="none" strike="noStrike" dirty="0">
                        <a:latin typeface="微软雅黑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+mn-lt"/>
                        </a:rPr>
                        <a:t>Journal of Architectural Engineering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latin typeface="+mn-lt"/>
                        </a:rPr>
                        <a:t>《</a:t>
                      </a:r>
                      <a:r>
                        <a:rPr lang="zh-CN" altLang="en-US" sz="1400" b="0" i="0" u="none" strike="noStrike" dirty="0">
                          <a:latin typeface="+mn-lt"/>
                        </a:rPr>
                        <a:t>建筑工程期刊</a:t>
                      </a:r>
                      <a:r>
                        <a:rPr lang="en-US" altLang="zh-CN" sz="1400" b="0" i="0" u="none" strike="noStrike" dirty="0">
                          <a:latin typeface="+mn-lt"/>
                        </a:rPr>
                        <a:t>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latin typeface="微软雅黑"/>
                        </a:rPr>
                        <a:t>季刊</a:t>
                      </a:r>
                      <a:endParaRPr lang="en-US" altLang="zh-CN" sz="1400" b="0" i="0" u="none" strike="noStrike" dirty="0">
                        <a:latin typeface="微软雅黑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785786" y="1428736"/>
            <a:ext cx="4572000" cy="4247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zh-CN" altLang="en-US" sz="2400" dirty="0">
                <a:solidFill>
                  <a:schemeClr val="bg1"/>
                </a:solidFill>
                <a:latin typeface="+mn-lt"/>
                <a:ea typeface="+mn-ea"/>
              </a:rPr>
              <a:t>建筑学</a:t>
            </a:r>
            <a:endParaRPr lang="en-US" altLang="zh-CN" sz="2400" dirty="0">
              <a:solidFill>
                <a:schemeClr val="bg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714375" y="2115016"/>
          <a:ext cx="7572401" cy="4320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3575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003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1444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+mn-lt"/>
                        </a:rPr>
                        <a:t>Journal of Environmental Engineering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latin typeface="+mn-lt"/>
                        </a:rPr>
                        <a:t>《</a:t>
                      </a:r>
                      <a:r>
                        <a:rPr lang="zh-CN" altLang="en-US" sz="1400" b="0" i="0" u="none" strike="noStrike" dirty="0">
                          <a:latin typeface="+mn-lt"/>
                        </a:rPr>
                        <a:t>环境工程期刊</a:t>
                      </a:r>
                      <a:r>
                        <a:rPr lang="en-US" altLang="zh-CN" sz="1400" b="0" i="0" u="none" strike="noStrike" dirty="0">
                          <a:latin typeface="+mn-lt"/>
                        </a:rPr>
                        <a:t>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latin typeface="+mn-lt"/>
                        </a:rPr>
                        <a:t>月刊</a:t>
                      </a:r>
                      <a:endParaRPr lang="en-US" altLang="zh-CN" sz="14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+mn-lt"/>
                        </a:rPr>
                        <a:t>Journal of Hydraulic Engineering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latin typeface="+mn-lt"/>
                        </a:rPr>
                        <a:t>《</a:t>
                      </a:r>
                      <a:r>
                        <a:rPr lang="zh-CN" altLang="en-US" sz="1400" b="0" i="0" u="none" strike="noStrike" dirty="0">
                          <a:latin typeface="+mn-lt"/>
                        </a:rPr>
                        <a:t>水力工程期刊</a:t>
                      </a:r>
                      <a:r>
                        <a:rPr lang="en-US" altLang="zh-CN" sz="1400" b="0" i="0" u="none" strike="noStrike" dirty="0">
                          <a:latin typeface="+mn-lt"/>
                        </a:rPr>
                        <a:t>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latin typeface="+mn-lt"/>
                        </a:rPr>
                        <a:t>月刊</a:t>
                      </a:r>
                      <a:endParaRPr lang="en-US" altLang="zh-CN" sz="14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+mn-lt"/>
                        </a:rPr>
                        <a:t>Journal of Hydrologic Engineering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latin typeface="+mn-lt"/>
                        </a:rPr>
                        <a:t>《</a:t>
                      </a:r>
                      <a:r>
                        <a:rPr lang="zh-CN" altLang="en-US" sz="1400" b="0" i="0" u="none" strike="noStrike" dirty="0">
                          <a:latin typeface="+mn-lt"/>
                        </a:rPr>
                        <a:t>水文工程期刊</a:t>
                      </a:r>
                      <a:r>
                        <a:rPr lang="en-US" altLang="zh-CN" sz="1400" b="0" i="0" u="none" strike="noStrike" dirty="0">
                          <a:latin typeface="+mn-lt"/>
                        </a:rPr>
                        <a:t>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latin typeface="+mn-lt"/>
                        </a:rPr>
                        <a:t>月刊</a:t>
                      </a:r>
                      <a:endParaRPr lang="en-US" altLang="zh-CN" sz="14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+mn-lt"/>
                        </a:rPr>
                        <a:t>Journal of Irrigation and Drainage Engineering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latin typeface="+mn-lt"/>
                        </a:rPr>
                        <a:t>《</a:t>
                      </a:r>
                      <a:r>
                        <a:rPr lang="zh-CN" altLang="en-US" sz="1400" b="0" i="0" u="none" strike="noStrike" dirty="0">
                          <a:latin typeface="+mn-lt"/>
                        </a:rPr>
                        <a:t>灌溉与排水工程期刊</a:t>
                      </a:r>
                      <a:r>
                        <a:rPr lang="en-US" altLang="zh-CN" sz="1400" b="0" i="0" u="none" strike="noStrike" dirty="0">
                          <a:latin typeface="+mn-lt"/>
                        </a:rPr>
                        <a:t>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latin typeface="+mn-lt"/>
                        </a:rPr>
                        <a:t>月刊</a:t>
                      </a:r>
                      <a:endParaRPr lang="en-US" altLang="zh-CN" sz="14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+mn-lt"/>
                        </a:rPr>
                        <a:t>Journal of Water Resources Planning and Management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latin typeface="+mn-lt"/>
                        </a:rPr>
                        <a:t>《</a:t>
                      </a:r>
                      <a:r>
                        <a:rPr lang="zh-CN" altLang="en-US" sz="1400" b="0" i="0" u="none" strike="noStrike" dirty="0">
                          <a:latin typeface="+mn-lt"/>
                        </a:rPr>
                        <a:t>水资源规划与管理期刊</a:t>
                      </a:r>
                      <a:r>
                        <a:rPr lang="en-US" altLang="zh-CN" sz="1400" b="0" i="0" u="none" strike="noStrike" dirty="0">
                          <a:latin typeface="+mn-lt"/>
                        </a:rPr>
                        <a:t>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latin typeface="+mn-lt"/>
                        </a:rPr>
                        <a:t>月刊</a:t>
                      </a:r>
                      <a:endParaRPr lang="en-US" altLang="zh-CN" sz="14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+mn-lt"/>
                        </a:rPr>
                        <a:t>Journal of Sustainable Water in the Built Environment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latin typeface="+mn-lt"/>
                        </a:rPr>
                        <a:t>《</a:t>
                      </a:r>
                      <a:r>
                        <a:rPr lang="zh-CN" altLang="en-US" sz="1400" b="0" i="0" u="none" strike="noStrike" dirty="0">
                          <a:latin typeface="+mn-lt"/>
                        </a:rPr>
                        <a:t>建成环境中的可持续用水</a:t>
                      </a:r>
                      <a:r>
                        <a:rPr lang="en-US" altLang="zh-CN" sz="1400" b="0" i="0" u="none" strike="noStrike" dirty="0">
                          <a:latin typeface="+mn-lt"/>
                        </a:rPr>
                        <a:t>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latin typeface="+mn-lt"/>
                        </a:rPr>
                        <a:t>季刊</a:t>
                      </a:r>
                      <a:endParaRPr lang="en-US" altLang="zh-CN" sz="14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785786" y="1428736"/>
            <a:ext cx="4572000" cy="4247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zh-CN" altLang="en-US" sz="2400" dirty="0">
                <a:solidFill>
                  <a:schemeClr val="bg1"/>
                </a:solidFill>
                <a:latin typeface="+mn-lt"/>
                <a:ea typeface="+mn-ea"/>
              </a:rPr>
              <a:t>环境工程和水资源</a:t>
            </a:r>
            <a:endParaRPr lang="en-US" altLang="zh-CN" sz="2400" dirty="0">
              <a:solidFill>
                <a:schemeClr val="bg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01066944"/>
              </p:ext>
            </p:extLst>
          </p:nvPr>
        </p:nvGraphicFramePr>
        <p:xfrm>
          <a:off x="714375" y="2115016"/>
          <a:ext cx="7572401" cy="4320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3575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003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1444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+mn-lt"/>
                        </a:rPr>
                        <a:t>Journal of Waterway, Port, Coastal, and Ocean Engineering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latin typeface="+mn-lt"/>
                        </a:rPr>
                        <a:t>《</a:t>
                      </a:r>
                      <a:r>
                        <a:rPr lang="zh-CN" altLang="en-US" sz="1400" b="0" i="0" u="none" strike="noStrike">
                          <a:latin typeface="+mn-lt"/>
                        </a:rPr>
                        <a:t>航道、港口、海岸与海洋工程期刊</a:t>
                      </a:r>
                      <a:r>
                        <a:rPr lang="en-US" altLang="zh-CN" sz="1400" b="0" i="0" u="none" strike="noStrike">
                          <a:latin typeface="+mn-lt"/>
                        </a:rPr>
                        <a:t>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latin typeface="微软雅黑"/>
                        </a:rPr>
                        <a:t>双月刊</a:t>
                      </a:r>
                      <a:endParaRPr lang="en-US" altLang="zh-CN" sz="1400" b="0" i="0" u="none" strike="noStrike" dirty="0">
                        <a:latin typeface="微软雅黑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+mn-lt"/>
                        </a:rPr>
                        <a:t>Journal of Aerospace Engineering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latin typeface="+mn-lt"/>
                        </a:rPr>
                        <a:t>《</a:t>
                      </a:r>
                      <a:r>
                        <a:rPr lang="zh-CN" altLang="en-US" sz="1400" b="0" i="0" u="none" strike="noStrike">
                          <a:latin typeface="+mn-lt"/>
                        </a:rPr>
                        <a:t>航天工程期刊</a:t>
                      </a:r>
                      <a:r>
                        <a:rPr lang="en-US" altLang="zh-CN" sz="1400" b="0" i="0" u="none" strike="noStrike">
                          <a:latin typeface="+mn-lt"/>
                        </a:rPr>
                        <a:t>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i="0" u="none" strike="noStrike" dirty="0">
                          <a:latin typeface="微软雅黑"/>
                        </a:rPr>
                        <a:t>双月刊</a:t>
                      </a:r>
                      <a:endParaRPr lang="en-US" altLang="zh-CN" sz="1400" b="0" i="0" u="none" strike="noStrike" dirty="0">
                        <a:latin typeface="微软雅黑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+mn-lt"/>
                        </a:rPr>
                        <a:t>Journal of Cold Regions Engineering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latin typeface="+mn-lt"/>
                        </a:rPr>
                        <a:t>《</a:t>
                      </a:r>
                      <a:r>
                        <a:rPr lang="zh-CN" altLang="en-US" sz="1400" b="0" i="0" u="none" strike="noStrike">
                          <a:latin typeface="+mn-lt"/>
                        </a:rPr>
                        <a:t>寒区工程期刊</a:t>
                      </a:r>
                      <a:r>
                        <a:rPr lang="en-US" altLang="zh-CN" sz="1400" b="0" i="0" u="none" strike="noStrike">
                          <a:latin typeface="+mn-lt"/>
                        </a:rPr>
                        <a:t>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latin typeface="微软雅黑"/>
                        </a:rPr>
                        <a:t>季刊</a:t>
                      </a:r>
                      <a:endParaRPr lang="en-US" altLang="zh-CN" sz="1400" b="0" i="0" u="none" strike="noStrike" dirty="0">
                        <a:latin typeface="微软雅黑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+mn-lt"/>
                        </a:rPr>
                        <a:t>Journal of Energy Engineering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latin typeface="+mn-lt"/>
                        </a:rPr>
                        <a:t>《</a:t>
                      </a:r>
                      <a:r>
                        <a:rPr lang="zh-CN" altLang="en-US" sz="1400" b="0" i="0" u="none" strike="noStrike">
                          <a:latin typeface="+mn-lt"/>
                        </a:rPr>
                        <a:t>能源工程期刊</a:t>
                      </a:r>
                      <a:r>
                        <a:rPr lang="en-US" altLang="zh-CN" sz="1400" b="0" i="0" u="none" strike="noStrike">
                          <a:latin typeface="+mn-lt"/>
                        </a:rPr>
                        <a:t>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i="0" u="none" strike="noStrike" dirty="0">
                          <a:latin typeface="微软雅黑"/>
                        </a:rPr>
                        <a:t>双月刊</a:t>
                      </a:r>
                      <a:endParaRPr lang="en-US" altLang="zh-CN" sz="1400" b="0" i="0" u="none" strike="noStrike" dirty="0">
                        <a:latin typeface="微软雅黑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+mn-lt"/>
                        </a:rPr>
                        <a:t>Natural Hazards Review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latin typeface="+mn-lt"/>
                        </a:rPr>
                        <a:t>《</a:t>
                      </a:r>
                      <a:r>
                        <a:rPr lang="zh-CN" altLang="en-US" sz="1400" b="0" i="0" u="none" strike="noStrike">
                          <a:latin typeface="+mn-lt"/>
                        </a:rPr>
                        <a:t>自然公害评论</a:t>
                      </a:r>
                      <a:r>
                        <a:rPr lang="en-US" altLang="zh-CN" sz="1400" b="0" i="0" u="none" strike="noStrike">
                          <a:latin typeface="+mn-lt"/>
                        </a:rPr>
                        <a:t>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i="0" u="none" strike="noStrike" dirty="0">
                          <a:latin typeface="微软雅黑"/>
                        </a:rPr>
                        <a:t>季刊</a:t>
                      </a:r>
                      <a:endParaRPr lang="en-US" altLang="zh-CN" sz="1400" b="0" i="0" u="none" strike="noStrike" dirty="0">
                        <a:latin typeface="微软雅黑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+mn-lt"/>
                        </a:rPr>
                        <a:t>Practice Periodical of Hazardous,Toxic &amp; Radioactive Waste Management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latin typeface="+mn-lt"/>
                        </a:rPr>
                        <a:t>《</a:t>
                      </a:r>
                      <a:r>
                        <a:rPr lang="zh-CN" altLang="en-US" sz="1400" b="0" i="0" u="none" strike="noStrike" dirty="0">
                          <a:latin typeface="+mn-lt"/>
                        </a:rPr>
                        <a:t>危险性、毒性和放射性废物管理实用期刊</a:t>
                      </a:r>
                      <a:r>
                        <a:rPr lang="en-US" altLang="zh-CN" sz="1400" b="0" i="0" u="none" strike="noStrike" dirty="0">
                          <a:latin typeface="+mn-lt"/>
                        </a:rPr>
                        <a:t>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i="0" u="none" strike="noStrike" dirty="0">
                          <a:latin typeface="微软雅黑"/>
                        </a:rPr>
                        <a:t>季刊</a:t>
                      </a:r>
                      <a:endParaRPr lang="en-US" altLang="zh-CN" sz="1400" b="0" i="0" u="none" strike="noStrike" dirty="0">
                        <a:latin typeface="微软雅黑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785786" y="1428736"/>
            <a:ext cx="4572000" cy="4247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zh-CN" altLang="en-US" sz="2400" dirty="0">
                <a:solidFill>
                  <a:schemeClr val="bg1"/>
                </a:solidFill>
                <a:latin typeface="+mn-lt"/>
                <a:ea typeface="+mn-ea"/>
              </a:rPr>
              <a:t>其他方面的研究</a:t>
            </a:r>
            <a:endParaRPr lang="en-US" altLang="zh-CN" sz="2400" dirty="0">
              <a:solidFill>
                <a:schemeClr val="bg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85813" y="2000240"/>
            <a:ext cx="7772400" cy="20768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</a:rPr>
              <a:t>2004 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</a:rPr>
              <a:t>年秋季上线，最早回溯到</a:t>
            </a: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</a:rPr>
              <a:t>1996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</a:rPr>
              <a:t>年。</a:t>
            </a:r>
            <a:endParaRPr lang="en-US" altLang="zh-CN" sz="2000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lang="zh-CN" altLang="en-US" sz="2000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</a:rPr>
              <a:t>收录</a:t>
            </a: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</a:rPr>
              <a:t>420 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</a:rPr>
              <a:t>多卷、近</a:t>
            </a: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</a:rPr>
              <a:t>50,000 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</a:rPr>
              <a:t>篇会议录，并以每年</a:t>
            </a: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</a:rPr>
              <a:t>20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</a:rPr>
              <a:t>多卷的速度更新。</a:t>
            </a:r>
            <a:endParaRPr lang="en-US" altLang="zh-CN" sz="2000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lang="en-US" altLang="zh-CN" sz="2000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</a:rPr>
              <a:t>宜按会议录主题 </a:t>
            </a: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</a:rPr>
              <a:t>(topics) 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</a:rPr>
              <a:t>浏览</a:t>
            </a:r>
            <a:endParaRPr lang="en-US" altLang="zh-CN" sz="2000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lang="zh-CN" altLang="en-US" sz="2400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lang="en-US" altLang="zh-CN" sz="2400" dirty="0">
              <a:latin typeface="+mn-lt"/>
              <a:ea typeface="+mn-ea"/>
            </a:endParaRPr>
          </a:p>
        </p:txBody>
      </p:sp>
      <p:sp>
        <p:nvSpPr>
          <p:cNvPr id="17411" name="矩形 3"/>
          <p:cNvSpPr>
            <a:spLocks noChangeArrowheads="1"/>
          </p:cNvSpPr>
          <p:nvPr/>
        </p:nvSpPr>
        <p:spPr bwMode="auto">
          <a:xfrm>
            <a:off x="611188" y="1196975"/>
            <a:ext cx="2603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ASCE </a:t>
            </a:r>
            <a:r>
              <a:rPr lang="zh-CN" altLang="en-US" sz="3200" b="1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会议录</a:t>
            </a:r>
            <a:endParaRPr lang="zh-CN" altLang="en-US" sz="3200">
              <a:solidFill>
                <a:srgbClr val="00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/>
          <a:srcRect r="9051"/>
          <a:stretch/>
        </p:blipFill>
        <p:spPr>
          <a:xfrm>
            <a:off x="729344" y="3853789"/>
            <a:ext cx="7668344" cy="3004211"/>
          </a:xfrm>
          <a:prstGeom prst="rect">
            <a:avLst/>
          </a:prstGeom>
        </p:spPr>
      </p:pic>
      <p:sp>
        <p:nvSpPr>
          <p:cNvPr id="3" name="矩形: 圆角 2"/>
          <p:cNvSpPr/>
          <p:nvPr/>
        </p:nvSpPr>
        <p:spPr>
          <a:xfrm>
            <a:off x="611188" y="3772227"/>
            <a:ext cx="1584548" cy="44886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85813" y="1857364"/>
            <a:ext cx="7772400" cy="3962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zh-CN" altLang="en-US" sz="2400" dirty="0">
                <a:solidFill>
                  <a:schemeClr val="bg1"/>
                </a:solidFill>
                <a:latin typeface="+mn-lt"/>
                <a:ea typeface="+mn-ea"/>
              </a:rPr>
              <a:t>超过</a:t>
            </a: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</a:rPr>
              <a:t>30</a:t>
            </a:r>
            <a:r>
              <a:rPr lang="zh-CN" altLang="en-US" sz="2400" dirty="0">
                <a:solidFill>
                  <a:schemeClr val="bg1"/>
                </a:solidFill>
                <a:latin typeface="+mn-lt"/>
                <a:ea typeface="+mn-ea"/>
              </a:rPr>
              <a:t>个会议录主题</a:t>
            </a:r>
            <a:endParaRPr lang="en-US" altLang="zh-CN" sz="2400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lang="en-US" altLang="zh-CN" sz="240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7411" name="矩形 3"/>
          <p:cNvSpPr>
            <a:spLocks noChangeArrowheads="1"/>
          </p:cNvSpPr>
          <p:nvPr/>
        </p:nvSpPr>
        <p:spPr bwMode="auto">
          <a:xfrm>
            <a:off x="611188" y="1196975"/>
            <a:ext cx="2603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ASCE </a:t>
            </a:r>
            <a:r>
              <a:rPr lang="zh-CN" altLang="en-US" sz="3200" b="1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会议录</a:t>
            </a:r>
            <a:endParaRPr lang="zh-CN" altLang="en-US" sz="3200">
              <a:solidFill>
                <a:srgbClr val="000000"/>
              </a:solidFill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24086373"/>
              </p:ext>
            </p:extLst>
          </p:nvPr>
        </p:nvGraphicFramePr>
        <p:xfrm>
          <a:off x="1190644" y="2357430"/>
          <a:ext cx="5524496" cy="436372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9331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9131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73050" indent="-273050" algn="ctr" rtl="0" fontAlgn="base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defRPr/>
                      </a:pP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</a:rPr>
                        <a:t>会议录主题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3050" indent="-273050" algn="ctr" rtl="0" fontAlgn="base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defRPr/>
                      </a:pP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</a:rPr>
                        <a:t>会议录卷数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bg1"/>
                          </a:solidFill>
                        </a:rPr>
                        <a:t>航天工程</a:t>
                      </a:r>
                      <a:r>
                        <a:rPr lang="en-US" altLang="zh-CN" sz="1600" dirty="0">
                          <a:solidFill>
                            <a:schemeClr val="bg1"/>
                          </a:solidFill>
                        </a:rPr>
                        <a:t> </a:t>
                      </a:r>
                    </a:p>
                    <a:p>
                      <a:pPr algn="ctr"/>
                      <a:r>
                        <a:rPr lang="zh-CN" altLang="en-US" sz="1600" dirty="0">
                          <a:solidFill>
                            <a:schemeClr val="bg1"/>
                          </a:solidFill>
                        </a:rPr>
                        <a:t>建筑工程</a:t>
                      </a:r>
                      <a:r>
                        <a:rPr lang="en-US" altLang="zh-CN" sz="1600" dirty="0">
                          <a:solidFill>
                            <a:schemeClr val="bg1"/>
                          </a:solidFill>
                        </a:rPr>
                        <a:t> </a:t>
                      </a:r>
                    </a:p>
                    <a:p>
                      <a:pPr algn="ctr"/>
                      <a:r>
                        <a:rPr lang="zh-CN" altLang="en-US" sz="1600" dirty="0">
                          <a:solidFill>
                            <a:schemeClr val="bg1"/>
                          </a:solidFill>
                        </a:rPr>
                        <a:t>桥梁</a:t>
                      </a:r>
                      <a:endParaRPr lang="en-US" altLang="zh-CN" sz="16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zh-CN" altLang="en-US" sz="1600" dirty="0">
                          <a:solidFill>
                            <a:schemeClr val="bg1"/>
                          </a:solidFill>
                        </a:rPr>
                        <a:t>职业发展</a:t>
                      </a:r>
                      <a:r>
                        <a:rPr lang="en-US" altLang="zh-CN" sz="1600" dirty="0">
                          <a:solidFill>
                            <a:schemeClr val="bg1"/>
                          </a:solidFill>
                        </a:rPr>
                        <a:t> </a:t>
                      </a:r>
                    </a:p>
                    <a:p>
                      <a:pPr algn="ctr"/>
                      <a:r>
                        <a:rPr lang="zh-CN" altLang="en-US" sz="1600" dirty="0">
                          <a:solidFill>
                            <a:schemeClr val="bg1"/>
                          </a:solidFill>
                        </a:rPr>
                        <a:t>海岸工程</a:t>
                      </a:r>
                      <a:r>
                        <a:rPr lang="en-US" altLang="zh-CN" sz="1600" dirty="0">
                          <a:solidFill>
                            <a:schemeClr val="bg1"/>
                          </a:solidFill>
                        </a:rPr>
                        <a:t> </a:t>
                      </a:r>
                    </a:p>
                    <a:p>
                      <a:pPr algn="ctr"/>
                      <a:r>
                        <a:rPr lang="zh-CN" altLang="en-US" sz="1600" dirty="0">
                          <a:solidFill>
                            <a:schemeClr val="bg1"/>
                          </a:solidFill>
                        </a:rPr>
                        <a:t>寒区工程</a:t>
                      </a:r>
                      <a:r>
                        <a:rPr lang="en-US" altLang="zh-CN" sz="1600" dirty="0">
                          <a:solidFill>
                            <a:schemeClr val="bg1"/>
                          </a:solidFill>
                        </a:rPr>
                        <a:t> </a:t>
                      </a:r>
                    </a:p>
                    <a:p>
                      <a:pPr algn="ctr"/>
                      <a:r>
                        <a:rPr lang="zh-CN" altLang="en-US" sz="1600" dirty="0">
                          <a:solidFill>
                            <a:schemeClr val="bg1"/>
                          </a:solidFill>
                        </a:rPr>
                        <a:t>土工中的计算机技术</a:t>
                      </a:r>
                      <a:endParaRPr lang="en-US" altLang="zh-CN" sz="16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zh-CN" altLang="en-US" sz="1600" dirty="0">
                          <a:solidFill>
                            <a:schemeClr val="bg1"/>
                          </a:solidFill>
                        </a:rPr>
                        <a:t>施工工程</a:t>
                      </a:r>
                      <a:endParaRPr lang="en-US" altLang="zh-CN" sz="16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zh-CN" altLang="en-US" sz="1600" dirty="0">
                          <a:solidFill>
                            <a:schemeClr val="bg1"/>
                          </a:solidFill>
                        </a:rPr>
                        <a:t>防灾减灾</a:t>
                      </a:r>
                      <a:endParaRPr lang="en-US" altLang="zh-CN" sz="16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zh-CN" altLang="en-US" sz="1600" dirty="0">
                          <a:solidFill>
                            <a:schemeClr val="bg1"/>
                          </a:solidFill>
                        </a:rPr>
                        <a:t>能源</a:t>
                      </a:r>
                      <a:endParaRPr lang="en-US" altLang="zh-CN" sz="16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zh-CN" altLang="en-US" sz="1600" dirty="0">
                          <a:solidFill>
                            <a:schemeClr val="bg1"/>
                          </a:solidFill>
                        </a:rPr>
                        <a:t>工程力学</a:t>
                      </a:r>
                      <a:endParaRPr lang="en-US" altLang="zh-CN" sz="16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zh-CN" altLang="en-US" sz="1600" dirty="0">
                          <a:solidFill>
                            <a:schemeClr val="bg1"/>
                          </a:solidFill>
                        </a:rPr>
                        <a:t>环境工程</a:t>
                      </a:r>
                      <a:r>
                        <a:rPr lang="en-US" altLang="zh-CN" sz="1600" dirty="0">
                          <a:solidFill>
                            <a:schemeClr val="bg1"/>
                          </a:solidFill>
                        </a:rPr>
                        <a:t> </a:t>
                      </a:r>
                    </a:p>
                    <a:p>
                      <a:pPr algn="ctr"/>
                      <a:r>
                        <a:rPr lang="zh-CN" altLang="en-US" sz="1600" dirty="0">
                          <a:solidFill>
                            <a:schemeClr val="bg1"/>
                          </a:solidFill>
                        </a:rPr>
                        <a:t>鉴证工程</a:t>
                      </a:r>
                      <a:r>
                        <a:rPr lang="en-US" altLang="zh-CN" sz="1600" dirty="0">
                          <a:solidFill>
                            <a:schemeClr val="bg1"/>
                          </a:solidFill>
                        </a:rPr>
                        <a:t> </a:t>
                      </a:r>
                    </a:p>
                    <a:p>
                      <a:pPr algn="ctr"/>
                      <a:r>
                        <a:rPr lang="zh-CN" altLang="en-US" sz="1600" dirty="0">
                          <a:solidFill>
                            <a:schemeClr val="bg1"/>
                          </a:solidFill>
                        </a:rPr>
                        <a:t>测绘</a:t>
                      </a:r>
                      <a:r>
                        <a:rPr lang="en-US" altLang="zh-CN" sz="1600" dirty="0">
                          <a:solidFill>
                            <a:schemeClr val="bg1"/>
                          </a:solidFill>
                        </a:rPr>
                        <a:t> </a:t>
                      </a:r>
                    </a:p>
                    <a:p>
                      <a:pPr algn="ctr"/>
                      <a:r>
                        <a:rPr lang="zh-CN" altLang="en-US" sz="1600" dirty="0">
                          <a:solidFill>
                            <a:schemeClr val="bg1"/>
                          </a:solidFill>
                        </a:rPr>
                        <a:t>地质技术</a:t>
                      </a:r>
                      <a:r>
                        <a:rPr lang="en-US" altLang="zh-CN" sz="1600" dirty="0">
                          <a:solidFill>
                            <a:schemeClr val="bg1"/>
                          </a:solidFill>
                        </a:rPr>
                        <a:t> </a:t>
                      </a:r>
                    </a:p>
                    <a:p>
                      <a:pPr algn="ctr"/>
                      <a:r>
                        <a:rPr lang="zh-CN" altLang="en-US" sz="1600" dirty="0">
                          <a:solidFill>
                            <a:schemeClr val="bg1"/>
                          </a:solidFill>
                        </a:rPr>
                        <a:t>海洋工程</a:t>
                      </a:r>
                      <a:endParaRPr lang="en-US" altLang="zh-CN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bg1"/>
                          </a:solidFill>
                        </a:rPr>
                        <a:t>15</a:t>
                      </a:r>
                    </a:p>
                    <a:p>
                      <a:pPr algn="ctr"/>
                      <a:r>
                        <a:rPr lang="en-US" altLang="zh-CN" sz="1600" dirty="0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  <a:p>
                      <a:pPr algn="ctr"/>
                      <a:r>
                        <a:rPr lang="en-US" altLang="zh-CN" sz="1600" dirty="0">
                          <a:solidFill>
                            <a:schemeClr val="bg1"/>
                          </a:solidFill>
                        </a:rPr>
                        <a:t>33</a:t>
                      </a:r>
                    </a:p>
                    <a:p>
                      <a:pPr algn="ctr"/>
                      <a:r>
                        <a:rPr lang="en-US" altLang="zh-CN" sz="1600" dirty="0">
                          <a:solidFill>
                            <a:schemeClr val="bg1"/>
                          </a:solidFill>
                        </a:rPr>
                        <a:t>33</a:t>
                      </a:r>
                    </a:p>
                    <a:p>
                      <a:pPr algn="ctr"/>
                      <a:r>
                        <a:rPr lang="en-US" altLang="zh-CN" sz="1600" dirty="0">
                          <a:solidFill>
                            <a:schemeClr val="bg1"/>
                          </a:solidFill>
                        </a:rPr>
                        <a:t>51</a:t>
                      </a:r>
                    </a:p>
                    <a:p>
                      <a:pPr algn="ctr"/>
                      <a:r>
                        <a:rPr lang="en-US" altLang="zh-CN" sz="1600" dirty="0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  <a:p>
                      <a:pPr algn="ctr"/>
                      <a:r>
                        <a:rPr lang="en-US" altLang="zh-CN" sz="1600" dirty="0">
                          <a:solidFill>
                            <a:schemeClr val="bg1"/>
                          </a:solidFill>
                        </a:rPr>
                        <a:t>39</a:t>
                      </a:r>
                    </a:p>
                    <a:p>
                      <a:pPr algn="ctr"/>
                      <a:r>
                        <a:rPr lang="en-US" altLang="zh-CN" sz="1600" dirty="0">
                          <a:solidFill>
                            <a:schemeClr val="bg1"/>
                          </a:solidFill>
                        </a:rPr>
                        <a:t>85</a:t>
                      </a:r>
                    </a:p>
                    <a:p>
                      <a:pPr algn="ctr"/>
                      <a:r>
                        <a:rPr lang="en-US" altLang="zh-CN" sz="1600" dirty="0">
                          <a:solidFill>
                            <a:schemeClr val="bg1"/>
                          </a:solidFill>
                        </a:rPr>
                        <a:t>49</a:t>
                      </a:r>
                    </a:p>
                    <a:p>
                      <a:pPr algn="ctr"/>
                      <a:r>
                        <a:rPr lang="en-US" altLang="zh-CN" sz="1600" dirty="0">
                          <a:solidFill>
                            <a:schemeClr val="bg1"/>
                          </a:solidFill>
                        </a:rPr>
                        <a:t>9</a:t>
                      </a:r>
                    </a:p>
                    <a:p>
                      <a:pPr algn="ctr"/>
                      <a:r>
                        <a:rPr lang="en-US" altLang="zh-CN" sz="1600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  <a:p>
                      <a:pPr algn="ctr"/>
                      <a:r>
                        <a:rPr lang="en-US" altLang="zh-CN" sz="1600" dirty="0">
                          <a:solidFill>
                            <a:schemeClr val="bg1"/>
                          </a:solidFill>
                        </a:rPr>
                        <a:t>64</a:t>
                      </a:r>
                    </a:p>
                    <a:p>
                      <a:pPr algn="ctr"/>
                      <a:r>
                        <a:rPr lang="en-US" altLang="zh-CN" sz="1600" dirty="0">
                          <a:solidFill>
                            <a:schemeClr val="bg1"/>
                          </a:solidFill>
                        </a:rPr>
                        <a:t>20</a:t>
                      </a:r>
                    </a:p>
                    <a:p>
                      <a:pPr algn="ctr"/>
                      <a:r>
                        <a:rPr lang="en-US" altLang="zh-CN" sz="160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  <a:p>
                      <a:pPr algn="ctr"/>
                      <a:r>
                        <a:rPr lang="en-US" altLang="zh-CN" sz="1600" dirty="0">
                          <a:solidFill>
                            <a:schemeClr val="bg1"/>
                          </a:solidFill>
                        </a:rPr>
                        <a:t>214</a:t>
                      </a:r>
                    </a:p>
                    <a:p>
                      <a:pPr algn="ctr"/>
                      <a:r>
                        <a:rPr lang="en-US" altLang="zh-CN" sz="1600" dirty="0">
                          <a:solidFill>
                            <a:schemeClr val="bg1"/>
                          </a:solidFill>
                        </a:rPr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429687" y="6028891"/>
            <a:ext cx="3380567" cy="4831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</a:rPr>
              <a:t>※ 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</a:rPr>
              <a:t>数据形成时间</a:t>
            </a:r>
            <a:endParaRPr lang="en-US" altLang="zh-CN" sz="1600" dirty="0">
              <a:solidFill>
                <a:schemeClr val="bg1"/>
              </a:solidFill>
              <a:latin typeface="+mn-lt"/>
              <a:ea typeface="+mn-ea"/>
            </a:endParaRPr>
          </a:p>
          <a:p>
            <a:pPr algn="r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</a:rPr>
              <a:t>2016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</a:rPr>
              <a:t>年年底</a:t>
            </a:r>
            <a:endParaRPr lang="en-US" altLang="zh-CN" sz="1600" dirty="0">
              <a:solidFill>
                <a:schemeClr val="bg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矩形 1"/>
          <p:cNvSpPr>
            <a:spLocks noChangeArrowheads="1"/>
          </p:cNvSpPr>
          <p:nvPr/>
        </p:nvSpPr>
        <p:spPr bwMode="auto">
          <a:xfrm>
            <a:off x="611188" y="1196975"/>
            <a:ext cx="10048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目录</a:t>
            </a:r>
            <a:endParaRPr lang="zh-CN" altLang="en-US" sz="320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68313" y="1844675"/>
            <a:ext cx="7848600" cy="3429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lang="en-US" altLang="zh-CN" sz="2400" dirty="0">
              <a:solidFill>
                <a:srgbClr val="000000"/>
              </a:solidFill>
              <a:latin typeface="+mn-lt"/>
              <a:ea typeface="+mn-ea"/>
            </a:endParaRP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altLang="zh-CN" sz="2400" dirty="0">
                <a:solidFill>
                  <a:srgbClr val="000000"/>
                </a:solidFill>
                <a:latin typeface="+mn-lt"/>
                <a:ea typeface="+mn-ea"/>
              </a:rPr>
              <a:t>ASCE </a:t>
            </a:r>
            <a:r>
              <a:rPr lang="zh-CN" altLang="en-US" sz="2400" dirty="0">
                <a:solidFill>
                  <a:srgbClr val="000000"/>
                </a:solidFill>
                <a:latin typeface="+mn-lt"/>
                <a:ea typeface="+mn-ea"/>
              </a:rPr>
              <a:t>学会和出版物简介</a:t>
            </a: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lang="en-US" altLang="zh-CN" sz="2400" dirty="0">
              <a:solidFill>
                <a:srgbClr val="000000"/>
              </a:solidFill>
              <a:latin typeface="+mn-lt"/>
              <a:ea typeface="+mn-ea"/>
            </a:endParaRP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zh-CN" altLang="en-US" sz="2400" dirty="0">
                <a:solidFill>
                  <a:srgbClr val="000000"/>
                </a:solidFill>
                <a:latin typeface="+mn-lt"/>
                <a:ea typeface="+mn-ea"/>
              </a:rPr>
              <a:t>新平台的功能和检索技巧</a:t>
            </a:r>
            <a:endParaRPr lang="en-US" altLang="zh-CN" sz="2400" dirty="0">
              <a:solidFill>
                <a:srgbClr val="000000"/>
              </a:solidFill>
              <a:latin typeface="+mn-lt"/>
              <a:ea typeface="+mn-ea"/>
            </a:endParaRP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lang="en-US" altLang="zh-CN" sz="2400" dirty="0">
              <a:solidFill>
                <a:srgbClr val="000000"/>
              </a:solidFill>
              <a:latin typeface="+mn-lt"/>
              <a:ea typeface="+mn-ea"/>
            </a:endParaRP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zh-CN" altLang="en-US" sz="2400" dirty="0">
                <a:solidFill>
                  <a:srgbClr val="000000"/>
                </a:solidFill>
                <a:latin typeface="+mn-lt"/>
                <a:ea typeface="+mn-ea"/>
              </a:rPr>
              <a:t>作者和文献推荐</a:t>
            </a:r>
            <a:endParaRPr lang="en-US" altLang="zh-CN" sz="2400" dirty="0">
              <a:solidFill>
                <a:srgbClr val="000000"/>
              </a:solidFill>
              <a:latin typeface="+mn-lt"/>
              <a:ea typeface="+mn-ea"/>
            </a:endParaRP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lang="en-US" altLang="zh-CN" sz="2400" dirty="0">
              <a:solidFill>
                <a:srgbClr val="000000"/>
              </a:solidFill>
              <a:latin typeface="+mn-lt"/>
              <a:ea typeface="+mn-ea"/>
            </a:endParaRP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altLang="zh-CN" sz="2400" dirty="0" err="1">
                <a:solidFill>
                  <a:srgbClr val="000000"/>
                </a:solidFill>
                <a:latin typeface="+mn-lt"/>
                <a:ea typeface="+mn-ea"/>
              </a:rPr>
              <a:t>iGroup</a:t>
            </a:r>
            <a:r>
              <a:rPr lang="en-US" altLang="zh-CN" sz="2400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zh-CN" altLang="en-US" sz="2400" dirty="0">
                <a:solidFill>
                  <a:srgbClr val="000000"/>
                </a:solidFill>
                <a:latin typeface="+mn-lt"/>
                <a:ea typeface="+mn-ea"/>
              </a:rPr>
              <a:t>提供的数据库资料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85813" y="1857364"/>
            <a:ext cx="7772400" cy="3962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zh-CN" altLang="en-US" sz="2400" dirty="0">
                <a:solidFill>
                  <a:schemeClr val="bg1"/>
                </a:solidFill>
                <a:latin typeface="+mn-lt"/>
                <a:ea typeface="+mn-ea"/>
              </a:rPr>
              <a:t>超过</a:t>
            </a: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</a:rPr>
              <a:t>30</a:t>
            </a:r>
            <a:r>
              <a:rPr lang="zh-CN" altLang="en-US" sz="2400" dirty="0">
                <a:solidFill>
                  <a:schemeClr val="bg1"/>
                </a:solidFill>
                <a:latin typeface="+mn-lt"/>
                <a:ea typeface="+mn-ea"/>
              </a:rPr>
              <a:t>个主题</a:t>
            </a:r>
            <a:endParaRPr lang="en-US" altLang="zh-CN" sz="2400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lang="en-US" altLang="zh-CN" sz="240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7411" name="矩形 3"/>
          <p:cNvSpPr>
            <a:spLocks noChangeArrowheads="1"/>
          </p:cNvSpPr>
          <p:nvPr/>
        </p:nvSpPr>
        <p:spPr bwMode="auto">
          <a:xfrm>
            <a:off x="611188" y="1196975"/>
            <a:ext cx="2603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ASCE </a:t>
            </a:r>
            <a:r>
              <a:rPr lang="zh-CN" altLang="en-US" sz="3200" b="1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会议录</a:t>
            </a:r>
            <a:endParaRPr lang="zh-CN" altLang="en-US" sz="3200">
              <a:solidFill>
                <a:srgbClr val="000000"/>
              </a:solidFill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190644" y="2357430"/>
          <a:ext cx="5667372" cy="411988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8429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244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73050" indent="-273050" algn="ctr" rtl="0" fontAlgn="base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defRPr/>
                      </a:pPr>
                      <a:r>
                        <a:rPr lang="zh-CN" altLang="en-US" sz="1800" kern="1200" dirty="0"/>
                        <a:t>会议录主题</a:t>
                      </a:r>
                      <a:endParaRPr lang="zh-CN" altLang="en-US"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3050" indent="-273050" algn="ctr" rtl="0" fontAlgn="base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defRPr/>
                      </a:pPr>
                      <a:r>
                        <a:rPr lang="zh-CN" altLang="en-US" sz="1800" kern="1200" dirty="0"/>
                        <a:t>会议</a:t>
                      </a:r>
                      <a:r>
                        <a:rPr lang="zh-CN" altLang="en-US" sz="1800" kern="1200" dirty="0" smtClean="0"/>
                        <a:t>录卷数</a:t>
                      </a:r>
                      <a:endParaRPr lang="zh-CN" altLang="en-US"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建筑史</a:t>
                      </a:r>
                      <a:endParaRPr lang="en-US" altLang="zh-CN" sz="1600" dirty="0"/>
                    </a:p>
                    <a:p>
                      <a:pPr algn="ctr"/>
                      <a:r>
                        <a:rPr lang="zh-CN" altLang="en-US" sz="1600" dirty="0"/>
                        <a:t>基础建设管理</a:t>
                      </a:r>
                      <a:endParaRPr lang="en-US" altLang="zh-CN" sz="1600" dirty="0"/>
                    </a:p>
                    <a:p>
                      <a:pPr algn="ctr"/>
                      <a:r>
                        <a:rPr lang="zh-CN" altLang="en-US" sz="1600" dirty="0"/>
                        <a:t>生命线系统</a:t>
                      </a:r>
                      <a:r>
                        <a:rPr lang="en-US" altLang="zh-CN" sz="1600" dirty="0"/>
                        <a:t> </a:t>
                      </a:r>
                    </a:p>
                    <a:p>
                      <a:pPr algn="ctr"/>
                      <a:r>
                        <a:rPr lang="zh-CN" altLang="en-US" sz="1600" dirty="0"/>
                        <a:t>建筑材料</a:t>
                      </a:r>
                      <a:endParaRPr lang="en-US" altLang="zh-CN" sz="1600" dirty="0"/>
                    </a:p>
                    <a:p>
                      <a:pPr algn="ctr"/>
                      <a:r>
                        <a:rPr lang="zh-CN" altLang="en-US" sz="1600" dirty="0"/>
                        <a:t>路面</a:t>
                      </a:r>
                      <a:endParaRPr lang="en-US" altLang="zh-CN" sz="1600" dirty="0"/>
                    </a:p>
                    <a:p>
                      <a:pPr algn="ctr"/>
                      <a:r>
                        <a:rPr lang="zh-CN" altLang="en-US" sz="1600" dirty="0"/>
                        <a:t>管线</a:t>
                      </a:r>
                      <a:endParaRPr lang="en-US" altLang="zh-CN" sz="1600" dirty="0"/>
                    </a:p>
                    <a:p>
                      <a:pPr algn="ctr"/>
                      <a:r>
                        <a:rPr lang="zh-CN" altLang="en-US" sz="1600" dirty="0"/>
                        <a:t>港口建设</a:t>
                      </a:r>
                      <a:r>
                        <a:rPr lang="en-US" altLang="zh-CN" sz="1600" dirty="0"/>
                        <a:t> </a:t>
                      </a:r>
                    </a:p>
                    <a:p>
                      <a:pPr algn="ctr"/>
                      <a:r>
                        <a:rPr lang="zh-CN" altLang="en-US" sz="1600" dirty="0"/>
                        <a:t>风险管理</a:t>
                      </a:r>
                      <a:r>
                        <a:rPr lang="en-US" altLang="zh-CN" sz="1600" dirty="0"/>
                        <a:t> </a:t>
                      </a:r>
                    </a:p>
                    <a:p>
                      <a:pPr algn="ctr"/>
                      <a:r>
                        <a:rPr lang="zh-CN" altLang="en-US" sz="1600" dirty="0"/>
                        <a:t>结构工程</a:t>
                      </a:r>
                      <a:r>
                        <a:rPr lang="en-US" altLang="zh-CN" sz="1600" dirty="0"/>
                        <a:t> </a:t>
                      </a:r>
                    </a:p>
                    <a:p>
                      <a:pPr algn="ctr"/>
                      <a:r>
                        <a:rPr lang="zh-CN" altLang="en-US" sz="1600" dirty="0"/>
                        <a:t>可持续发展</a:t>
                      </a:r>
                      <a:r>
                        <a:rPr lang="en-US" altLang="zh-CN" sz="1600" dirty="0"/>
                        <a:t> </a:t>
                      </a:r>
                    </a:p>
                    <a:p>
                      <a:pPr algn="ctr"/>
                      <a:r>
                        <a:rPr lang="zh-CN" altLang="en-US" sz="1600" dirty="0"/>
                        <a:t>交通运输</a:t>
                      </a:r>
                      <a:r>
                        <a:rPr lang="en-US" altLang="zh-CN" sz="1600" dirty="0"/>
                        <a:t> </a:t>
                      </a:r>
                    </a:p>
                    <a:p>
                      <a:pPr algn="ctr"/>
                      <a:r>
                        <a:rPr lang="zh-CN" altLang="en-US" sz="1600" dirty="0"/>
                        <a:t>隧道和地下施工</a:t>
                      </a:r>
                      <a:endParaRPr lang="en-US" altLang="zh-CN" sz="1600" dirty="0"/>
                    </a:p>
                    <a:p>
                      <a:pPr algn="ctr"/>
                      <a:r>
                        <a:rPr lang="zh-CN" altLang="en-US" sz="1600" dirty="0"/>
                        <a:t>城市规划和发展</a:t>
                      </a:r>
                      <a:endParaRPr lang="en-US" altLang="zh-CN" sz="1600" dirty="0"/>
                    </a:p>
                    <a:p>
                      <a:pPr algn="ctr"/>
                      <a:r>
                        <a:rPr lang="zh-CN" altLang="en-US" sz="1600" dirty="0"/>
                        <a:t>水资源管理</a:t>
                      </a:r>
                      <a:r>
                        <a:rPr lang="en-US" altLang="zh-CN" sz="1600" dirty="0"/>
                        <a:t> </a:t>
                      </a:r>
                    </a:p>
                    <a:p>
                      <a:pPr algn="ctr"/>
                      <a:r>
                        <a:rPr lang="zh-CN" altLang="en-US" sz="1600" dirty="0"/>
                        <a:t>航道</a:t>
                      </a:r>
                      <a:r>
                        <a:rPr lang="en-US" altLang="zh-CN" sz="1600" dirty="0"/>
                        <a:t> 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21</a:t>
                      </a:r>
                    </a:p>
                    <a:p>
                      <a:pPr algn="ctr"/>
                      <a:r>
                        <a:rPr lang="en-US" altLang="zh-CN" sz="1600" dirty="0"/>
                        <a:t>53</a:t>
                      </a:r>
                    </a:p>
                    <a:p>
                      <a:pPr algn="ctr"/>
                      <a:r>
                        <a:rPr lang="en-US" altLang="zh-CN" sz="1600" dirty="0"/>
                        <a:t>5</a:t>
                      </a:r>
                    </a:p>
                    <a:p>
                      <a:pPr algn="ctr"/>
                      <a:r>
                        <a:rPr lang="en-US" altLang="zh-CN" sz="1600" dirty="0"/>
                        <a:t>39</a:t>
                      </a:r>
                    </a:p>
                    <a:p>
                      <a:pPr algn="ctr"/>
                      <a:r>
                        <a:rPr lang="en-US" altLang="zh-CN" sz="1600" dirty="0"/>
                        <a:t>112</a:t>
                      </a:r>
                    </a:p>
                    <a:p>
                      <a:pPr algn="ctr"/>
                      <a:r>
                        <a:rPr lang="en-US" altLang="zh-CN" sz="1600" dirty="0"/>
                        <a:t>21</a:t>
                      </a:r>
                    </a:p>
                    <a:p>
                      <a:pPr algn="ctr"/>
                      <a:r>
                        <a:rPr lang="en-US" altLang="zh-CN" sz="1600" dirty="0"/>
                        <a:t>10</a:t>
                      </a:r>
                    </a:p>
                    <a:p>
                      <a:pPr algn="ctr"/>
                      <a:r>
                        <a:rPr lang="en-US" altLang="zh-CN" sz="1600" dirty="0"/>
                        <a:t>13</a:t>
                      </a:r>
                    </a:p>
                    <a:p>
                      <a:pPr algn="ctr"/>
                      <a:r>
                        <a:rPr lang="en-US" altLang="zh-CN" sz="1600" dirty="0"/>
                        <a:t>61</a:t>
                      </a:r>
                    </a:p>
                    <a:p>
                      <a:pPr algn="ctr"/>
                      <a:r>
                        <a:rPr lang="en-US" altLang="zh-CN" sz="1600" dirty="0"/>
                        <a:t>43</a:t>
                      </a:r>
                    </a:p>
                    <a:p>
                      <a:pPr algn="ctr"/>
                      <a:r>
                        <a:rPr lang="en-US" altLang="zh-CN" sz="1600" dirty="0"/>
                        <a:t>86</a:t>
                      </a:r>
                    </a:p>
                    <a:p>
                      <a:pPr algn="ctr"/>
                      <a:r>
                        <a:rPr lang="en-US" altLang="zh-CN" sz="1600" dirty="0"/>
                        <a:t>44</a:t>
                      </a:r>
                    </a:p>
                    <a:p>
                      <a:pPr algn="ctr"/>
                      <a:r>
                        <a:rPr lang="en-US" altLang="zh-CN" sz="1600" dirty="0"/>
                        <a:t>27</a:t>
                      </a:r>
                    </a:p>
                    <a:p>
                      <a:pPr algn="ctr"/>
                      <a:r>
                        <a:rPr lang="en-US" altLang="zh-CN" sz="1600" dirty="0"/>
                        <a:t>66</a:t>
                      </a:r>
                    </a:p>
                    <a:p>
                      <a:pPr algn="ctr"/>
                      <a:r>
                        <a:rPr lang="en-US" altLang="zh-CN" sz="1600" dirty="0"/>
                        <a:t>30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矩形 3"/>
          <p:cNvSpPr>
            <a:spLocks noChangeArrowheads="1"/>
          </p:cNvSpPr>
          <p:nvPr/>
        </p:nvSpPr>
        <p:spPr bwMode="auto">
          <a:xfrm>
            <a:off x="611188" y="1196975"/>
            <a:ext cx="478207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ASCE </a:t>
            </a:r>
            <a:r>
              <a:rPr lang="zh-CN" altLang="en-US" sz="3200" b="1" dirty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会议</a:t>
            </a:r>
            <a:r>
              <a:rPr lang="zh-CN" altLang="en-US" sz="3200" b="1" dirty="0" smtClean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录</a:t>
            </a:r>
            <a:r>
              <a:rPr lang="en-US" altLang="zh-CN" sz="2400" i="1" dirty="0" smtClean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—</a:t>
            </a:r>
            <a:r>
              <a:rPr lang="zh-CN" altLang="en-US" sz="2400" i="1" dirty="0" smtClean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知名学术会议</a:t>
            </a:r>
            <a:endParaRPr lang="zh-CN" altLang="en-US" sz="2400" i="1" dirty="0">
              <a:solidFill>
                <a:srgbClr val="00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683567" y="2048644"/>
            <a:ext cx="3204000" cy="369332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CICTP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（国际交通科技年会）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050" name="Picture 2" descr="http://www.igroup.com.cn/nl/image/clip_image002_000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8"/>
              </a:clrFrom>
              <a:clrTo>
                <a:srgbClr val="FFFFF8">
                  <a:alpha val="0"/>
                </a:srgbClr>
              </a:clrTo>
            </a:clrChange>
          </a:blip>
          <a:srcRect l="13333" t="19294" r="13333" b="17294"/>
          <a:stretch>
            <a:fillRect/>
          </a:stretch>
        </p:blipFill>
        <p:spPr bwMode="auto">
          <a:xfrm>
            <a:off x="4283968" y="2048644"/>
            <a:ext cx="158417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683568" y="2996952"/>
            <a:ext cx="3204000" cy="646331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ICCREM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zh-CN" altLang="zh-CN" b="1" dirty="0" smtClean="0">
                <a:latin typeface="微软雅黑" pitchFamily="34" charset="-122"/>
                <a:ea typeface="微软雅黑" pitchFamily="34" charset="-122"/>
              </a:rPr>
              <a:t>建设</a:t>
            </a:r>
            <a:r>
              <a:rPr lang="zh-CN" altLang="zh-CN" b="1" dirty="0" smtClean="0">
                <a:latin typeface="微软雅黑" pitchFamily="34" charset="-122"/>
                <a:ea typeface="微软雅黑" pitchFamily="34" charset="-122"/>
              </a:rPr>
              <a:t>与</a:t>
            </a:r>
            <a:r>
              <a:rPr lang="zh-CN" altLang="zh-CN" b="1" dirty="0" smtClean="0">
                <a:latin typeface="微软雅黑" pitchFamily="34" charset="-122"/>
                <a:ea typeface="微软雅黑" pitchFamily="34" charset="-122"/>
              </a:rPr>
              <a:t>房地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zh-CN" b="1" dirty="0" smtClean="0">
                <a:latin typeface="微软雅黑" pitchFamily="34" charset="-122"/>
                <a:ea typeface="微软雅黑" pitchFamily="34" charset="-122"/>
              </a:rPr>
              <a:t>产管理</a:t>
            </a:r>
            <a:r>
              <a:rPr lang="zh-CN" altLang="zh-CN" b="1" dirty="0" smtClean="0">
                <a:latin typeface="微软雅黑" pitchFamily="34" charset="-122"/>
                <a:ea typeface="微软雅黑" pitchFamily="34" charset="-122"/>
              </a:rPr>
              <a:t>国际学术</a:t>
            </a:r>
            <a:r>
              <a:rPr lang="zh-CN" altLang="zh-CN" b="1" dirty="0" smtClean="0">
                <a:latin typeface="微软雅黑" pitchFamily="34" charset="-122"/>
                <a:ea typeface="微软雅黑" pitchFamily="34" charset="-122"/>
              </a:rPr>
              <a:t>研讨会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）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051" name="Picture 3" descr="ICCREM 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3006244"/>
            <a:ext cx="187642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683568" y="4293096"/>
            <a:ext cx="3204000" cy="646331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Structure 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Congress</a:t>
            </a:r>
          </a:p>
          <a:p>
            <a:pPr algn="ctr"/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（结构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大会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）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053" name="Picture 5" descr="Book Cov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4293096"/>
            <a:ext cx="1571625" cy="202882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矩形 3"/>
          <p:cNvSpPr>
            <a:spLocks noChangeArrowheads="1"/>
          </p:cNvSpPr>
          <p:nvPr/>
        </p:nvSpPr>
        <p:spPr bwMode="auto">
          <a:xfrm>
            <a:off x="611188" y="1196975"/>
            <a:ext cx="478207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ASCE </a:t>
            </a:r>
            <a:r>
              <a:rPr lang="zh-CN" altLang="en-US" sz="3200" b="1" dirty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会议</a:t>
            </a:r>
            <a:r>
              <a:rPr lang="zh-CN" altLang="en-US" sz="3200" b="1" dirty="0" smtClean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录</a:t>
            </a:r>
            <a:r>
              <a:rPr lang="en-US" altLang="zh-CN" sz="2400" i="1" dirty="0" smtClean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—</a:t>
            </a:r>
            <a:r>
              <a:rPr lang="zh-CN" altLang="en-US" sz="2400" i="1" dirty="0" smtClean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知名学术会议</a:t>
            </a:r>
            <a:endParaRPr lang="zh-CN" altLang="en-US" sz="2400" i="1" dirty="0">
              <a:solidFill>
                <a:srgbClr val="00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83568" y="2062589"/>
            <a:ext cx="3204000" cy="646331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WEWRG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（世界环境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和水资源大会）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83568" y="4293096"/>
            <a:ext cx="3204000" cy="369332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GSP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系列会议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098" name="Picture 2" descr="Book Co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6519" y="4293096"/>
            <a:ext cx="1571625" cy="216217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4100" name="Picture 4" descr="Book Co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4293096"/>
            <a:ext cx="1296144" cy="128534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4102" name="Picture 6" descr="Book Cov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4293096"/>
            <a:ext cx="1304902" cy="1296144"/>
          </a:xfrm>
          <a:prstGeom prst="rect">
            <a:avLst/>
          </a:prstGeom>
          <a:noFill/>
        </p:spPr>
      </p:pic>
      <p:pic>
        <p:nvPicPr>
          <p:cNvPr id="4104" name="Picture 8" descr="Book Cov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96519" y="2060848"/>
            <a:ext cx="1571625" cy="202882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85813" y="2000240"/>
            <a:ext cx="7143773" cy="314327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</a:rPr>
              <a:t>2016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</a:rPr>
              <a:t>年，</a:t>
            </a:r>
            <a:r>
              <a:rPr lang="en-US" altLang="zh-CN" sz="2000" dirty="0">
                <a:solidFill>
                  <a:schemeClr val="bg1"/>
                </a:solidFill>
                <a:latin typeface="+mn-lt"/>
              </a:rPr>
              <a:t>《</a:t>
            </a:r>
            <a:r>
              <a:rPr lang="zh-CN" altLang="en-US" sz="2000" dirty="0">
                <a:solidFill>
                  <a:schemeClr val="bg1"/>
                </a:solidFill>
                <a:latin typeface="+mn-lt"/>
              </a:rPr>
              <a:t>土木工程</a:t>
            </a:r>
            <a:r>
              <a:rPr lang="en-US" altLang="zh-CN" sz="2000" dirty="0">
                <a:solidFill>
                  <a:schemeClr val="bg1"/>
                </a:solidFill>
                <a:latin typeface="+mn-lt"/>
              </a:rPr>
              <a:t>》</a:t>
            </a:r>
            <a:r>
              <a:rPr lang="zh-CN" altLang="en-US" sz="2000" dirty="0">
                <a:solidFill>
                  <a:schemeClr val="bg1"/>
                </a:solidFill>
                <a:latin typeface="+mn-lt"/>
              </a:rPr>
              <a:t>杂志回溯内容在</a:t>
            </a:r>
            <a:r>
              <a:rPr lang="en-US" altLang="zh-CN" sz="2000" dirty="0">
                <a:solidFill>
                  <a:schemeClr val="bg1"/>
                </a:solidFill>
                <a:latin typeface="+mn-lt"/>
              </a:rPr>
              <a:t>ASCE</a:t>
            </a:r>
            <a:r>
              <a:rPr lang="zh-CN" altLang="en-US" sz="2000" dirty="0">
                <a:solidFill>
                  <a:schemeClr val="bg1"/>
                </a:solidFill>
                <a:latin typeface="+mn-lt"/>
              </a:rPr>
              <a:t>数据库上线。</a:t>
            </a:r>
            <a:endParaRPr lang="en-US" altLang="zh-CN" sz="2000" dirty="0">
              <a:solidFill>
                <a:schemeClr val="bg1"/>
              </a:solidFill>
              <a:latin typeface="+mn-lt"/>
            </a:endParaRP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lang="en-US" altLang="zh-CN" sz="2000" dirty="0">
              <a:solidFill>
                <a:schemeClr val="bg1"/>
              </a:solidFill>
              <a:latin typeface="+mn-lt"/>
            </a:endParaRP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zh-CN" altLang="en-US" sz="2000" dirty="0" smtClean="0">
                <a:solidFill>
                  <a:schemeClr val="bg1"/>
                </a:solidFill>
                <a:latin typeface="+mn-lt"/>
                <a:ea typeface="+mn-ea"/>
              </a:rPr>
              <a:t>目前包括杂志于</a:t>
            </a:r>
            <a:r>
              <a:rPr lang="en-US" altLang="zh-CN" sz="2000" dirty="0" smtClean="0">
                <a:solidFill>
                  <a:schemeClr val="bg1"/>
                </a:solidFill>
                <a:latin typeface="+mn-lt"/>
                <a:ea typeface="+mn-ea"/>
              </a:rPr>
              <a:t>2005~2016</a:t>
            </a:r>
            <a:r>
              <a:rPr lang="zh-CN" altLang="en-US" sz="2000" dirty="0" smtClean="0">
                <a:solidFill>
                  <a:schemeClr val="bg1"/>
                </a:solidFill>
                <a:latin typeface="+mn-lt"/>
                <a:ea typeface="+mn-ea"/>
              </a:rPr>
              <a:t>发表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</a:rPr>
              <a:t>的</a:t>
            </a: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</a:rPr>
              <a:t>1,000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</a:rPr>
              <a:t>多篇</a:t>
            </a:r>
            <a:r>
              <a:rPr lang="zh-CN" altLang="en-US" sz="2000" dirty="0" smtClean="0">
                <a:solidFill>
                  <a:schemeClr val="bg1"/>
                </a:solidFill>
                <a:latin typeface="+mn-lt"/>
                <a:ea typeface="+mn-ea"/>
              </a:rPr>
              <a:t>文章及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</a:rPr>
              <a:t>高清插图。</a:t>
            </a:r>
            <a:endParaRPr lang="en-US" altLang="zh-CN" sz="2000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lang="en-US" altLang="zh-CN" sz="2000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</a:rPr>
              <a:t>带您回顾近年来优秀建筑项目和结构、司法事件、技术成果和职业伦理问题。</a:t>
            </a:r>
            <a:endParaRPr lang="en-US" altLang="zh-CN" sz="2000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lang="en-US" altLang="zh-CN" sz="2000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zh-CN" altLang="en-US" sz="2000" dirty="0">
                <a:solidFill>
                  <a:schemeClr val="bg1"/>
                </a:solidFill>
                <a:latin typeface="+mn-lt"/>
              </a:rPr>
              <a:t>全球发行量最大的工程类杂志，全球有</a:t>
            </a:r>
            <a:r>
              <a:rPr lang="en-US" altLang="zh-CN" sz="2000" dirty="0">
                <a:solidFill>
                  <a:schemeClr val="bg1"/>
                </a:solidFill>
                <a:latin typeface="+mn-lt"/>
              </a:rPr>
              <a:t>140,000</a:t>
            </a:r>
            <a:r>
              <a:rPr lang="zh-CN" altLang="en-US" sz="2000" dirty="0">
                <a:solidFill>
                  <a:schemeClr val="bg1"/>
                </a:solidFill>
                <a:latin typeface="+mn-lt"/>
              </a:rPr>
              <a:t>名工程师已订阅纸刊。</a:t>
            </a:r>
            <a:endParaRPr lang="zh-CN" altLang="en-US" sz="2400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lang="en-US" altLang="zh-CN" sz="2400" dirty="0">
              <a:latin typeface="+mn-lt"/>
              <a:ea typeface="+mn-ea"/>
            </a:endParaRPr>
          </a:p>
        </p:txBody>
      </p:sp>
      <p:sp>
        <p:nvSpPr>
          <p:cNvPr id="17411" name="矩形 3"/>
          <p:cNvSpPr>
            <a:spLocks noChangeArrowheads="1"/>
          </p:cNvSpPr>
          <p:nvPr/>
        </p:nvSpPr>
        <p:spPr bwMode="auto">
          <a:xfrm>
            <a:off x="611188" y="1196975"/>
            <a:ext cx="34676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3200" b="1" dirty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土木工程</a:t>
            </a:r>
            <a:r>
              <a:rPr lang="en-US" altLang="zh-CN" sz="3200" b="1" dirty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3200" b="1" dirty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杂志</a:t>
            </a:r>
            <a:endParaRPr lang="zh-CN" altLang="en-US" sz="3200" dirty="0">
              <a:solidFill>
                <a:srgbClr val="00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/>
          <a:srcRect t="27836" r="16138" b="67731"/>
          <a:stretch/>
        </p:blipFill>
        <p:spPr>
          <a:xfrm>
            <a:off x="539552" y="5253989"/>
            <a:ext cx="8137276" cy="2632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85813" y="2000240"/>
            <a:ext cx="7386587" cy="314327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altLang="zh-CN" sz="2000" dirty="0" smtClean="0">
                <a:solidFill>
                  <a:schemeClr val="bg1"/>
                </a:solidFill>
                <a:latin typeface="+mn-lt"/>
                <a:ea typeface="+mn-ea"/>
              </a:rPr>
              <a:t>2018</a:t>
            </a:r>
            <a:r>
              <a:rPr lang="zh-CN" altLang="en-US" sz="2000" dirty="0" smtClean="0">
                <a:solidFill>
                  <a:schemeClr val="bg1"/>
                </a:solidFill>
                <a:latin typeface="+mn-lt"/>
                <a:ea typeface="+mn-ea"/>
              </a:rPr>
              <a:t>年起</a:t>
            </a:r>
            <a:r>
              <a:rPr lang="en-US" altLang="zh-CN" sz="2000" dirty="0" smtClean="0">
                <a:solidFill>
                  <a:schemeClr val="bg1"/>
                </a:solidFill>
                <a:latin typeface="+mn-lt"/>
              </a:rPr>
              <a:t>ASCE</a:t>
            </a:r>
            <a:r>
              <a:rPr lang="zh-CN" altLang="zh-CN" sz="2000" dirty="0" smtClean="0">
                <a:solidFill>
                  <a:schemeClr val="bg1"/>
                </a:solidFill>
                <a:latin typeface="+mn-lt"/>
              </a:rPr>
              <a:t>电子书开放国内用户</a:t>
            </a:r>
            <a:r>
              <a:rPr lang="zh-CN" altLang="zh-CN" sz="2000" dirty="0" smtClean="0">
                <a:solidFill>
                  <a:schemeClr val="bg1"/>
                </a:solidFill>
                <a:latin typeface="+mn-lt"/>
              </a:rPr>
              <a:t>购买</a:t>
            </a:r>
            <a:r>
              <a:rPr lang="zh-CN" altLang="en-US" sz="2000" dirty="0" smtClean="0">
                <a:solidFill>
                  <a:schemeClr val="bg1"/>
                </a:solidFill>
                <a:latin typeface="+mn-lt"/>
              </a:rPr>
              <a:t>。</a:t>
            </a:r>
            <a:endParaRPr lang="en-US" altLang="zh-CN" sz="2000" dirty="0">
              <a:solidFill>
                <a:schemeClr val="bg1"/>
              </a:solidFill>
              <a:latin typeface="+mn-lt"/>
            </a:endParaRP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lang="en-US" altLang="zh-CN" sz="2000" dirty="0">
              <a:solidFill>
                <a:schemeClr val="bg1"/>
              </a:solidFill>
              <a:latin typeface="+mn-lt"/>
            </a:endParaRP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zh-CN" altLang="en-US" sz="2000" dirty="0" smtClean="0">
                <a:solidFill>
                  <a:schemeClr val="bg1"/>
                </a:solidFill>
                <a:latin typeface="+mn-lt"/>
                <a:ea typeface="+mn-ea"/>
              </a:rPr>
              <a:t>没有强制性的</a:t>
            </a:r>
            <a:r>
              <a:rPr lang="en-US" altLang="zh-CN" sz="2000" dirty="0" smtClean="0">
                <a:solidFill>
                  <a:schemeClr val="bg1"/>
                </a:solidFill>
                <a:latin typeface="+mn-lt"/>
                <a:ea typeface="+mn-ea"/>
              </a:rPr>
              <a:t>DRM</a:t>
            </a:r>
            <a:r>
              <a:rPr lang="zh-CN" altLang="en-US" sz="2000" dirty="0" smtClean="0">
                <a:solidFill>
                  <a:schemeClr val="bg1"/>
                </a:solidFill>
                <a:latin typeface="+mn-lt"/>
                <a:ea typeface="+mn-ea"/>
              </a:rPr>
              <a:t>（数字版权管理措施）；提供</a:t>
            </a:r>
            <a:r>
              <a:rPr lang="en-US" altLang="zh-CN" sz="2000" dirty="0" smtClean="0">
                <a:solidFill>
                  <a:schemeClr val="bg1"/>
                </a:solidFill>
                <a:latin typeface="+mn-lt"/>
                <a:ea typeface="+mn-ea"/>
              </a:rPr>
              <a:t>MARC</a:t>
            </a:r>
            <a:r>
              <a:rPr lang="zh-CN" altLang="en-US" sz="2000" dirty="0" smtClean="0">
                <a:solidFill>
                  <a:schemeClr val="bg1"/>
                </a:solidFill>
                <a:latin typeface="+mn-lt"/>
                <a:ea typeface="+mn-ea"/>
              </a:rPr>
              <a:t>记录。</a:t>
            </a:r>
            <a:endParaRPr lang="en-US" altLang="zh-CN" sz="2000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lang="en-US" altLang="zh-CN" sz="2000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zh-CN" altLang="en-US" sz="2000" dirty="0" smtClean="0">
                <a:solidFill>
                  <a:schemeClr val="bg1"/>
                </a:solidFill>
                <a:latin typeface="+mn-lt"/>
                <a:ea typeface="+mn-ea"/>
              </a:rPr>
              <a:t>体裁</a:t>
            </a:r>
            <a:r>
              <a:rPr lang="zh-CN" altLang="en-US" sz="2000" dirty="0" smtClean="0">
                <a:solidFill>
                  <a:schemeClr val="bg1"/>
                </a:solidFill>
                <a:latin typeface="+mn-lt"/>
                <a:ea typeface="+mn-ea"/>
              </a:rPr>
              <a:t>多样：技术</a:t>
            </a:r>
            <a:r>
              <a:rPr lang="zh-CN" altLang="en-US" sz="2000" dirty="0" smtClean="0">
                <a:solidFill>
                  <a:schemeClr val="bg1"/>
                </a:solidFill>
                <a:latin typeface="+mn-lt"/>
                <a:ea typeface="+mn-ea"/>
              </a:rPr>
              <a:t>报告、名人传记、历史纪实、经验总结、操作指南、职场策略 </a:t>
            </a:r>
            <a:r>
              <a:rPr lang="en-US" altLang="zh-CN" sz="2000" dirty="0" smtClean="0">
                <a:solidFill>
                  <a:schemeClr val="bg1"/>
                </a:solidFill>
                <a:latin typeface="+mn-lt"/>
                <a:ea typeface="+mn-ea"/>
              </a:rPr>
              <a:t>&amp; </a:t>
            </a:r>
            <a:r>
              <a:rPr lang="zh-CN" altLang="en-US" sz="2000" dirty="0" smtClean="0">
                <a:solidFill>
                  <a:schemeClr val="bg1"/>
                </a:solidFill>
                <a:latin typeface="+mn-lt"/>
                <a:ea typeface="+mn-ea"/>
              </a:rPr>
              <a:t>会议录和电子书的投稿</a:t>
            </a:r>
            <a:r>
              <a:rPr lang="zh-CN" altLang="en-US" sz="2000" dirty="0" smtClean="0">
                <a:solidFill>
                  <a:schemeClr val="bg1"/>
                </a:solidFill>
                <a:latin typeface="+mn-lt"/>
                <a:ea typeface="+mn-ea"/>
              </a:rPr>
              <a:t>指南</a:t>
            </a:r>
            <a:r>
              <a:rPr lang="zh-CN" altLang="en-US" sz="2000" dirty="0" smtClean="0">
                <a:solidFill>
                  <a:schemeClr val="bg1"/>
                </a:solidFill>
                <a:latin typeface="+mn-lt"/>
                <a:ea typeface="+mn-ea"/>
              </a:rPr>
              <a:t>。</a:t>
            </a:r>
            <a:endParaRPr lang="en-US" altLang="zh-CN" sz="2000" dirty="0" smtClean="0">
              <a:solidFill>
                <a:schemeClr val="bg1"/>
              </a:solidFill>
              <a:latin typeface="+mn-lt"/>
              <a:ea typeface="+mn-ea"/>
            </a:endParaRP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lang="zh-CN" altLang="en-US" sz="2000" dirty="0" smtClean="0">
              <a:solidFill>
                <a:schemeClr val="bg1"/>
              </a:solidFill>
              <a:latin typeface="+mn-lt"/>
              <a:ea typeface="+mn-ea"/>
            </a:endParaRP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zh-CN" altLang="en-US" sz="2000" dirty="0" smtClean="0">
                <a:solidFill>
                  <a:schemeClr val="bg1"/>
                </a:solidFill>
                <a:latin typeface="+mn-lt"/>
                <a:ea typeface="+mn-ea"/>
              </a:rPr>
              <a:t>涉及</a:t>
            </a:r>
            <a:r>
              <a:rPr lang="zh-CN" altLang="en-US" sz="2000" dirty="0" smtClean="0">
                <a:solidFill>
                  <a:schemeClr val="bg1"/>
                </a:solidFill>
                <a:latin typeface="+mn-lt"/>
                <a:ea typeface="+mn-ea"/>
              </a:rPr>
              <a:t>建筑物设计</a:t>
            </a:r>
            <a:r>
              <a:rPr lang="zh-CN" altLang="en-US" sz="2000" dirty="0" smtClean="0">
                <a:solidFill>
                  <a:schemeClr val="bg1"/>
                </a:solidFill>
                <a:latin typeface="+mn-lt"/>
                <a:ea typeface="+mn-ea"/>
              </a:rPr>
              <a:t>、灾后重建、道路建设、管线工程、城市基建、环境和水资源规划（包括堤坝和港口建设）</a:t>
            </a:r>
            <a:r>
              <a:rPr lang="zh-CN" altLang="en-US" sz="2000" dirty="0" smtClean="0">
                <a:solidFill>
                  <a:schemeClr val="bg1"/>
                </a:solidFill>
                <a:latin typeface="+mn-lt"/>
                <a:ea typeface="+mn-ea"/>
              </a:rPr>
              <a:t>等话题。</a:t>
            </a:r>
            <a:endParaRPr lang="en-US" altLang="zh-CN" sz="2400" dirty="0">
              <a:latin typeface="+mn-lt"/>
              <a:ea typeface="+mn-ea"/>
            </a:endParaRPr>
          </a:p>
        </p:txBody>
      </p:sp>
      <p:sp>
        <p:nvSpPr>
          <p:cNvPr id="17411" name="矩形 3"/>
          <p:cNvSpPr>
            <a:spLocks noChangeArrowheads="1"/>
          </p:cNvSpPr>
          <p:nvPr/>
        </p:nvSpPr>
        <p:spPr bwMode="auto">
          <a:xfrm>
            <a:off x="611188" y="1196975"/>
            <a:ext cx="58416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ASCE</a:t>
            </a:r>
            <a:r>
              <a:rPr lang="zh-CN" altLang="en-US" sz="3200" b="1" dirty="0" smtClean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电子图书</a:t>
            </a:r>
            <a:r>
              <a:rPr lang="en-US" altLang="zh-CN" sz="2800" dirty="0" smtClean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—</a:t>
            </a:r>
            <a:r>
              <a:rPr lang="en-US" altLang="zh-CN" sz="2800" i="1" dirty="0" smtClean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new for 2018!</a:t>
            </a:r>
            <a:endParaRPr lang="zh-CN" altLang="en-US" sz="2800" i="1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6361" t="23489" r="17788" b="46396"/>
          <a:stretch>
            <a:fillRect/>
          </a:stretch>
        </p:blipFill>
        <p:spPr bwMode="auto">
          <a:xfrm>
            <a:off x="251520" y="5000240"/>
            <a:ext cx="8568952" cy="174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: 圆角 2"/>
          <p:cNvSpPr/>
          <p:nvPr/>
        </p:nvSpPr>
        <p:spPr>
          <a:xfrm>
            <a:off x="1331268" y="5428411"/>
            <a:ext cx="1584548" cy="44886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85813" y="2000240"/>
            <a:ext cx="7386587" cy="314327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altLang="zh-CN" sz="2000" dirty="0" smtClean="0">
                <a:solidFill>
                  <a:schemeClr val="bg1"/>
                </a:solidFill>
                <a:latin typeface="+mn-lt"/>
                <a:ea typeface="+mn-ea"/>
              </a:rPr>
              <a:t>ASCE Press</a:t>
            </a:r>
            <a:r>
              <a:rPr lang="zh-CN" altLang="en-US" sz="2000" dirty="0" smtClean="0">
                <a:solidFill>
                  <a:schemeClr val="bg1"/>
                </a:solidFill>
                <a:latin typeface="+mn-lt"/>
                <a:ea typeface="+mn-ea"/>
              </a:rPr>
              <a:t>系列</a:t>
            </a:r>
            <a:r>
              <a:rPr lang="en-US" altLang="zh-CN" sz="2000" dirty="0" smtClean="0">
                <a:solidFill>
                  <a:schemeClr val="bg1"/>
                </a:solidFill>
                <a:latin typeface="+mn-lt"/>
                <a:ea typeface="+mn-ea"/>
              </a:rPr>
              <a:t>——</a:t>
            </a:r>
            <a:r>
              <a:rPr lang="zh-CN" altLang="en-US" sz="2000" dirty="0" smtClean="0">
                <a:solidFill>
                  <a:schemeClr val="bg1"/>
                </a:solidFill>
                <a:latin typeface="+mn-lt"/>
                <a:ea typeface="+mn-ea"/>
              </a:rPr>
              <a:t>职业伦理、工作技巧</a:t>
            </a:r>
            <a:endParaRPr lang="en-US" altLang="zh-CN" sz="200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7411" name="矩形 3"/>
          <p:cNvSpPr>
            <a:spLocks noChangeArrowheads="1"/>
          </p:cNvSpPr>
          <p:nvPr/>
        </p:nvSpPr>
        <p:spPr bwMode="auto">
          <a:xfrm>
            <a:off x="611188" y="1196975"/>
            <a:ext cx="58416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ASCE</a:t>
            </a:r>
            <a:r>
              <a:rPr lang="zh-CN" altLang="en-US" sz="3200" b="1" dirty="0" smtClean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电子图书</a:t>
            </a:r>
            <a:r>
              <a:rPr lang="en-US" altLang="zh-CN" sz="2800" dirty="0" smtClean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—</a:t>
            </a:r>
            <a:r>
              <a:rPr lang="en-US" altLang="zh-CN" sz="2800" i="1" dirty="0" smtClean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new for 2018!</a:t>
            </a:r>
            <a:endParaRPr lang="zh-CN" altLang="en-US" sz="2800" i="1" dirty="0">
              <a:solidFill>
                <a:srgbClr val="000000"/>
              </a:solidFill>
            </a:endParaRPr>
          </a:p>
        </p:txBody>
      </p:sp>
      <p:pic>
        <p:nvPicPr>
          <p:cNvPr id="7170" name="Picture 2" descr="Book Co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578968"/>
            <a:ext cx="1571625" cy="2362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7172" name="Picture 4" descr="Book Co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3331" y="2578968"/>
            <a:ext cx="1571625" cy="2362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7174" name="Picture 6" descr="Book Cov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91046" y="2578968"/>
            <a:ext cx="1569850" cy="2361600"/>
          </a:xfrm>
          <a:prstGeom prst="rect">
            <a:avLst/>
          </a:prstGeom>
          <a:noFill/>
        </p:spPr>
      </p:pic>
      <p:pic>
        <p:nvPicPr>
          <p:cNvPr id="7176" name="Picture 8" descr="Book Cov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6986" y="2578968"/>
            <a:ext cx="1547772" cy="23616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85813" y="2000240"/>
            <a:ext cx="7386587" cy="314327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altLang="zh-CN" sz="2000" dirty="0" smtClean="0">
                <a:solidFill>
                  <a:schemeClr val="bg1"/>
                </a:solidFill>
                <a:latin typeface="+mn-lt"/>
                <a:ea typeface="+mn-ea"/>
              </a:rPr>
              <a:t>CDRM Monograph</a:t>
            </a:r>
            <a:r>
              <a:rPr lang="zh-CN" altLang="en-US" sz="2000" dirty="0" smtClean="0">
                <a:solidFill>
                  <a:schemeClr val="bg1"/>
                </a:solidFill>
                <a:latin typeface="+mn-lt"/>
                <a:ea typeface="+mn-ea"/>
              </a:rPr>
              <a:t>系列</a:t>
            </a:r>
            <a:r>
              <a:rPr lang="en-US" altLang="zh-CN" sz="2000" dirty="0" smtClean="0">
                <a:solidFill>
                  <a:schemeClr val="bg1"/>
                </a:solidFill>
                <a:latin typeface="+mn-lt"/>
                <a:ea typeface="+mn-ea"/>
              </a:rPr>
              <a:t>——</a:t>
            </a:r>
            <a:r>
              <a:rPr lang="zh-CN" altLang="en-US" sz="2000" dirty="0" smtClean="0">
                <a:solidFill>
                  <a:schemeClr val="bg1"/>
                </a:solidFill>
                <a:latin typeface="+mn-lt"/>
                <a:ea typeface="+mn-ea"/>
              </a:rPr>
              <a:t>灾害预警措施</a:t>
            </a:r>
            <a:endParaRPr lang="en-US" altLang="zh-CN" sz="200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7411" name="矩形 3"/>
          <p:cNvSpPr>
            <a:spLocks noChangeArrowheads="1"/>
          </p:cNvSpPr>
          <p:nvPr/>
        </p:nvSpPr>
        <p:spPr bwMode="auto">
          <a:xfrm>
            <a:off x="611188" y="1196975"/>
            <a:ext cx="58416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ASCE</a:t>
            </a:r>
            <a:r>
              <a:rPr lang="zh-CN" altLang="en-US" sz="3200" b="1" dirty="0" smtClean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电子图书</a:t>
            </a:r>
            <a:r>
              <a:rPr lang="en-US" altLang="zh-CN" sz="2800" dirty="0" smtClean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—</a:t>
            </a:r>
            <a:r>
              <a:rPr lang="en-US" altLang="zh-CN" sz="2800" i="1" dirty="0" smtClean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new for 2018!</a:t>
            </a:r>
            <a:endParaRPr lang="zh-CN" altLang="en-US" sz="2800" i="1" dirty="0">
              <a:solidFill>
                <a:srgbClr val="000000"/>
              </a:solidFill>
            </a:endParaRPr>
          </a:p>
        </p:txBody>
      </p:sp>
      <p:pic>
        <p:nvPicPr>
          <p:cNvPr id="117762" name="Picture 2" descr="Book Co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7452" y="2564903"/>
            <a:ext cx="1782340" cy="23616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17764" name="Picture 4" descr="Book Co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02089" y="2564904"/>
            <a:ext cx="1901959" cy="23616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17766" name="Picture 6" descr="Book Cov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2564904"/>
            <a:ext cx="1995718" cy="23616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85813" y="2000240"/>
            <a:ext cx="7386587" cy="314327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altLang="zh-CN" sz="2000" dirty="0" smtClean="0">
                <a:solidFill>
                  <a:schemeClr val="bg1"/>
                </a:solidFill>
                <a:latin typeface="+mn-lt"/>
                <a:ea typeface="+mn-ea"/>
              </a:rPr>
              <a:t>Manual of Practice</a:t>
            </a:r>
            <a:r>
              <a:rPr lang="zh-CN" altLang="en-US" sz="2000" dirty="0" smtClean="0">
                <a:solidFill>
                  <a:schemeClr val="bg1"/>
                </a:solidFill>
                <a:latin typeface="+mn-lt"/>
                <a:ea typeface="+mn-ea"/>
              </a:rPr>
              <a:t>系列</a:t>
            </a:r>
            <a:r>
              <a:rPr lang="en-US" altLang="zh-CN" sz="2000" dirty="0" smtClean="0">
                <a:solidFill>
                  <a:schemeClr val="bg1"/>
                </a:solidFill>
                <a:latin typeface="+mn-lt"/>
                <a:ea typeface="+mn-ea"/>
              </a:rPr>
              <a:t>——</a:t>
            </a:r>
            <a:r>
              <a:rPr lang="zh-CN" altLang="en-US" sz="2000" dirty="0" smtClean="0">
                <a:solidFill>
                  <a:schemeClr val="bg1"/>
                </a:solidFill>
                <a:latin typeface="+mn-lt"/>
                <a:ea typeface="+mn-ea"/>
              </a:rPr>
              <a:t>操作方法的指导性手册</a:t>
            </a:r>
            <a:endParaRPr lang="en-US" altLang="zh-CN" sz="200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7411" name="矩形 3"/>
          <p:cNvSpPr>
            <a:spLocks noChangeArrowheads="1"/>
          </p:cNvSpPr>
          <p:nvPr/>
        </p:nvSpPr>
        <p:spPr bwMode="auto">
          <a:xfrm>
            <a:off x="611188" y="1196975"/>
            <a:ext cx="58416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ASCE</a:t>
            </a:r>
            <a:r>
              <a:rPr lang="zh-CN" altLang="en-US" sz="3200" b="1" dirty="0" smtClean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电子图书</a:t>
            </a:r>
            <a:r>
              <a:rPr lang="en-US" altLang="zh-CN" sz="2800" dirty="0" smtClean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—</a:t>
            </a:r>
            <a:r>
              <a:rPr lang="en-US" altLang="zh-CN" sz="2800" i="1" dirty="0" smtClean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new for 2018!</a:t>
            </a:r>
            <a:endParaRPr lang="zh-CN" altLang="en-US" sz="2800" i="1" dirty="0">
              <a:solidFill>
                <a:srgbClr val="000000"/>
              </a:solidFill>
            </a:endParaRPr>
          </a:p>
        </p:txBody>
      </p:sp>
      <p:pic>
        <p:nvPicPr>
          <p:cNvPr id="119810" name="Picture 2" descr="Book Co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9942" y="2564903"/>
            <a:ext cx="1569850" cy="2361600"/>
          </a:xfrm>
          <a:prstGeom prst="rect">
            <a:avLst/>
          </a:prstGeom>
          <a:noFill/>
        </p:spPr>
      </p:pic>
      <p:pic>
        <p:nvPicPr>
          <p:cNvPr id="119812" name="Picture 4" descr="Book Co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8820" y="2586503"/>
            <a:ext cx="1811612" cy="234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19814" name="Picture 6" descr="Book Cov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51403" y="2564903"/>
            <a:ext cx="1548589" cy="23616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0" name="Picture 2" descr="Book Cov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2564904"/>
            <a:ext cx="1548589" cy="23616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85813" y="2000240"/>
            <a:ext cx="7386587" cy="314327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altLang="zh-CN" sz="2000" dirty="0" smtClean="0">
                <a:solidFill>
                  <a:schemeClr val="bg1"/>
                </a:solidFill>
                <a:latin typeface="+mn-lt"/>
                <a:ea typeface="+mn-ea"/>
              </a:rPr>
              <a:t>Technical Reports</a:t>
            </a:r>
            <a:r>
              <a:rPr lang="zh-CN" altLang="en-US" sz="2000" dirty="0" smtClean="0">
                <a:solidFill>
                  <a:schemeClr val="bg1"/>
                </a:solidFill>
                <a:latin typeface="+mn-lt"/>
                <a:ea typeface="+mn-ea"/>
              </a:rPr>
              <a:t>系列</a:t>
            </a:r>
            <a:r>
              <a:rPr lang="en-US" altLang="zh-CN" sz="2000" dirty="0" smtClean="0">
                <a:solidFill>
                  <a:schemeClr val="bg1"/>
                </a:solidFill>
                <a:latin typeface="+mn-lt"/>
                <a:ea typeface="+mn-ea"/>
              </a:rPr>
              <a:t>——</a:t>
            </a:r>
            <a:r>
              <a:rPr lang="zh-CN" altLang="en-US" sz="2000" dirty="0" smtClean="0">
                <a:solidFill>
                  <a:schemeClr val="bg1"/>
                </a:solidFill>
                <a:latin typeface="+mn-lt"/>
                <a:ea typeface="+mn-ea"/>
              </a:rPr>
              <a:t>调查</a:t>
            </a:r>
            <a:r>
              <a:rPr lang="zh-CN" altLang="en-US" sz="2000" dirty="0" smtClean="0">
                <a:solidFill>
                  <a:schemeClr val="bg1"/>
                </a:solidFill>
                <a:latin typeface="+mn-lt"/>
                <a:ea typeface="+mn-ea"/>
              </a:rPr>
              <a:t>问题</a:t>
            </a:r>
            <a:r>
              <a:rPr lang="zh-CN" altLang="en-US" sz="2000" dirty="0" smtClean="0">
                <a:solidFill>
                  <a:schemeClr val="bg1"/>
                </a:solidFill>
                <a:latin typeface="+mn-lt"/>
                <a:ea typeface="+mn-ea"/>
              </a:rPr>
              <a:t>、总结方法</a:t>
            </a:r>
            <a:endParaRPr lang="en-US" altLang="zh-CN" sz="200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7411" name="矩形 3"/>
          <p:cNvSpPr>
            <a:spLocks noChangeArrowheads="1"/>
          </p:cNvSpPr>
          <p:nvPr/>
        </p:nvSpPr>
        <p:spPr bwMode="auto">
          <a:xfrm>
            <a:off x="611188" y="1196975"/>
            <a:ext cx="58416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ASCE</a:t>
            </a:r>
            <a:r>
              <a:rPr lang="zh-CN" altLang="en-US" sz="3200" b="1" dirty="0" smtClean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电子图书</a:t>
            </a:r>
            <a:r>
              <a:rPr lang="en-US" altLang="zh-CN" sz="2800" dirty="0" smtClean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—</a:t>
            </a:r>
            <a:r>
              <a:rPr lang="en-US" altLang="zh-CN" sz="2800" i="1" dirty="0" smtClean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new for 2018!</a:t>
            </a:r>
            <a:endParaRPr lang="zh-CN" altLang="en-US" sz="2800" i="1" dirty="0">
              <a:solidFill>
                <a:srgbClr val="000000"/>
              </a:solidFill>
            </a:endParaRPr>
          </a:p>
        </p:txBody>
      </p:sp>
      <p:pic>
        <p:nvPicPr>
          <p:cNvPr id="121862" name="Picture 6" descr="Book Co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9889" y="2564903"/>
            <a:ext cx="1828335" cy="23616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21864" name="Picture 8" descr="Book Co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2564904"/>
            <a:ext cx="1541360" cy="237626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21866" name="Picture 10" descr="Book Cov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5592" y="2564904"/>
            <a:ext cx="1574400" cy="23616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074648" y="3258184"/>
            <a:ext cx="4974439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zh-CN" altLang="en-US" sz="3200" b="1" dirty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新平台的功能和检索技巧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074648" y="3258184"/>
            <a:ext cx="4931158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altLang="zh-CN" sz="3200" b="1" dirty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ASCE </a:t>
            </a:r>
            <a:r>
              <a:rPr lang="zh-CN" altLang="en-US" sz="3200" b="1" dirty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学会和出版物简介</a:t>
            </a:r>
          </a:p>
        </p:txBody>
      </p:sp>
    </p:spTree>
  </p:cSld>
  <p:clrMapOvr>
    <a:masterClrMapping/>
  </p:clrMapOvr>
  <p:transition>
    <p:wipe dir="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611560" y="1497671"/>
            <a:ext cx="8136904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</a:rPr>
              <a:t>2017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</a:rPr>
              <a:t>年起 </a:t>
            </a: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</a:rPr>
              <a:t>ASCE 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</a:rPr>
              <a:t>使用自己设计的数据库平台，收录其所有电子出版物。</a:t>
            </a:r>
            <a:endParaRPr lang="en-US" altLang="zh-CN" sz="2000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273050" indent="-27305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</a:rPr>
              <a:t>全球最大的土木工程资源库。</a:t>
            </a:r>
            <a:endParaRPr lang="en-US" altLang="zh-CN" sz="2000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273050" indent="-27305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</a:rPr>
              <a:t>中国机构用户</a:t>
            </a:r>
            <a:r>
              <a:rPr lang="zh-CN" altLang="en-US" sz="2000" dirty="0" smtClean="0">
                <a:solidFill>
                  <a:schemeClr val="bg1"/>
                </a:solidFill>
                <a:latin typeface="+mn-lt"/>
                <a:ea typeface="+mn-ea"/>
              </a:rPr>
              <a:t>最多可访问 </a:t>
            </a:r>
            <a:r>
              <a:rPr lang="en-US" altLang="zh-CN" sz="2000" dirty="0" smtClean="0">
                <a:solidFill>
                  <a:schemeClr val="bg1"/>
                </a:solidFill>
                <a:latin typeface="+mn-lt"/>
              </a:rPr>
              <a:t>12 </a:t>
            </a:r>
            <a:r>
              <a:rPr lang="zh-CN" altLang="en-US" sz="2000" dirty="0">
                <a:solidFill>
                  <a:schemeClr val="bg1"/>
                </a:solidFill>
                <a:latin typeface="+mn-lt"/>
              </a:rPr>
              <a:t>万篇文献</a:t>
            </a:r>
            <a:r>
              <a:rPr lang="zh-CN" altLang="en-US" sz="1600" dirty="0">
                <a:solidFill>
                  <a:schemeClr val="bg1"/>
                </a:solidFill>
                <a:latin typeface="+mn-lt"/>
              </a:rPr>
              <a:t>（期刊、会议录、</a:t>
            </a:r>
            <a:r>
              <a:rPr lang="zh-CN" altLang="en-US" sz="1600" dirty="0" smtClean="0">
                <a:solidFill>
                  <a:schemeClr val="bg1"/>
                </a:solidFill>
                <a:latin typeface="+mn-lt"/>
              </a:rPr>
              <a:t>杂志、图书）</a:t>
            </a:r>
            <a:r>
              <a:rPr lang="zh-CN" altLang="en-US" dirty="0">
                <a:solidFill>
                  <a:schemeClr val="bg1"/>
                </a:solidFill>
                <a:latin typeface="+mn-lt"/>
              </a:rPr>
              <a:t>。</a:t>
            </a:r>
            <a:endParaRPr lang="en-US" altLang="zh-CN" sz="2000" dirty="0">
              <a:solidFill>
                <a:schemeClr val="bg1"/>
              </a:solidFill>
              <a:latin typeface="+mn-lt"/>
            </a:endParaRPr>
          </a:p>
          <a:p>
            <a:pPr marL="273050" indent="-27305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altLang="zh-CN" sz="2000" dirty="0">
                <a:solidFill>
                  <a:schemeClr val="bg1"/>
                </a:solidFill>
                <a:latin typeface="+mn-lt"/>
              </a:rPr>
              <a:t>2016 </a:t>
            </a:r>
            <a:r>
              <a:rPr lang="zh-CN" altLang="en-US" sz="2000" dirty="0">
                <a:solidFill>
                  <a:schemeClr val="bg1"/>
                </a:solidFill>
                <a:latin typeface="+mn-lt"/>
              </a:rPr>
              <a:t>年全年中国高校用户下载量超过 </a:t>
            </a:r>
            <a:r>
              <a:rPr lang="en-US" altLang="zh-CN" sz="2000" dirty="0">
                <a:solidFill>
                  <a:schemeClr val="bg1"/>
                </a:solidFill>
                <a:latin typeface="+mn-lt"/>
              </a:rPr>
              <a:t>87</a:t>
            </a:r>
            <a:r>
              <a:rPr lang="zh-CN" altLang="en-US" sz="2000" dirty="0" smtClean="0">
                <a:solidFill>
                  <a:schemeClr val="bg1"/>
                </a:solidFill>
                <a:latin typeface="+mn-lt"/>
              </a:rPr>
              <a:t>万。</a:t>
            </a:r>
            <a:endParaRPr lang="en-US" altLang="zh-CN" sz="2000" dirty="0">
              <a:solidFill>
                <a:schemeClr val="bg1"/>
              </a:solidFill>
              <a:latin typeface="+mn-lt"/>
            </a:endParaRPr>
          </a:p>
          <a:p>
            <a:pPr marL="273050" indent="-27305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zh-CN" altLang="en-US" sz="2000" dirty="0">
                <a:solidFill>
                  <a:schemeClr val="bg1"/>
                </a:solidFill>
                <a:latin typeface="+mn-lt"/>
              </a:rPr>
              <a:t>在全球范围产生每月</a:t>
            </a:r>
            <a:r>
              <a:rPr lang="en-US" altLang="zh-CN" sz="2000" dirty="0">
                <a:solidFill>
                  <a:schemeClr val="bg1"/>
                </a:solidFill>
                <a:latin typeface="+mn-lt"/>
              </a:rPr>
              <a:t>50</a:t>
            </a:r>
            <a:r>
              <a:rPr lang="zh-CN" altLang="en-US" sz="2000" dirty="0">
                <a:solidFill>
                  <a:schemeClr val="bg1"/>
                </a:solidFill>
                <a:latin typeface="+mn-lt"/>
              </a:rPr>
              <a:t>万次的下载量。</a:t>
            </a:r>
            <a:endParaRPr lang="en-US" altLang="zh-CN" sz="2000" dirty="0">
              <a:solidFill>
                <a:schemeClr val="bg1"/>
              </a:solidFill>
              <a:latin typeface="+mn-lt"/>
            </a:endParaRPr>
          </a:p>
          <a:p>
            <a:pPr marL="273050" indent="-27305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</a:rPr>
              <a:t>用户可以下载整卷会议录的</a:t>
            </a: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</a:rPr>
              <a:t>PDF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</a:rPr>
              <a:t>全文了。</a:t>
            </a:r>
            <a:endParaRPr lang="en-US" altLang="zh-CN" sz="1400" dirty="0">
              <a:latin typeface="+mn-lt"/>
              <a:ea typeface="宋体" pitchFamily="2" charset="-122"/>
            </a:endParaRPr>
          </a:p>
        </p:txBody>
      </p:sp>
      <p:sp>
        <p:nvSpPr>
          <p:cNvPr id="18435" name="矩形 3"/>
          <p:cNvSpPr>
            <a:spLocks noChangeArrowheads="1"/>
          </p:cNvSpPr>
          <p:nvPr/>
        </p:nvSpPr>
        <p:spPr bwMode="auto">
          <a:xfrm>
            <a:off x="611188" y="908720"/>
            <a:ext cx="424507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ASCE </a:t>
            </a:r>
            <a:r>
              <a:rPr lang="zh-CN" altLang="en-US" sz="3200" b="1" dirty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数据库平台概况</a:t>
            </a:r>
            <a:endParaRPr lang="zh-CN" altLang="en-US" sz="3200" dirty="0">
              <a:solidFill>
                <a:srgbClr val="00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3915" y="5013312"/>
            <a:ext cx="9286435" cy="1224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030412" y="5157192"/>
            <a:ext cx="2527167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b="1" u="sng" dirty="0">
                <a:solidFill>
                  <a:schemeClr val="accent5">
                    <a:lumMod val="75000"/>
                  </a:schemeClr>
                </a:solidFill>
              </a:rPr>
              <a:t>http://ascelibrary.org</a:t>
            </a:r>
            <a:endParaRPr lang="en-US" altLang="zh-CN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/>
          <a:srcRect l="11413" t="13968" r="15350"/>
          <a:stretch/>
        </p:blipFill>
        <p:spPr>
          <a:xfrm>
            <a:off x="611188" y="1808251"/>
            <a:ext cx="7189628" cy="4501069"/>
          </a:xfrm>
          <a:prstGeom prst="rect">
            <a:avLst/>
          </a:prstGeom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928682" y="5013176"/>
            <a:ext cx="1987134" cy="1296144"/>
          </a:xfrm>
          <a:prstGeom prst="round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484" name="矩形 10"/>
          <p:cNvSpPr>
            <a:spLocks noChangeArrowheads="1"/>
          </p:cNvSpPr>
          <p:nvPr/>
        </p:nvSpPr>
        <p:spPr bwMode="auto">
          <a:xfrm>
            <a:off x="611188" y="765175"/>
            <a:ext cx="3174994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800" b="1" dirty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基本功能</a:t>
            </a:r>
            <a:endParaRPr lang="en-US" altLang="zh-CN" sz="2800" b="1" dirty="0">
              <a:solidFill>
                <a:schemeClr val="bg2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ts val="600"/>
              </a:spcBef>
            </a:pPr>
            <a:r>
              <a:rPr lang="en-US" altLang="zh-CN" sz="2000" b="1" dirty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	A. </a:t>
            </a:r>
            <a:r>
              <a:rPr lang="zh-CN" altLang="en-US" sz="2000" b="1" dirty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期刊主页</a:t>
            </a:r>
            <a:endParaRPr lang="zh-CN" altLang="en-US" sz="2000" dirty="0">
              <a:solidFill>
                <a:srgbClr val="000000"/>
              </a:solidFill>
            </a:endParaRPr>
          </a:p>
        </p:txBody>
      </p:sp>
      <p:sp>
        <p:nvSpPr>
          <p:cNvPr id="9" name="圆角矩形标注 8"/>
          <p:cNvSpPr>
            <a:spLocks noChangeArrowheads="1"/>
          </p:cNvSpPr>
          <p:nvPr/>
        </p:nvSpPr>
        <p:spPr bwMode="auto">
          <a:xfrm>
            <a:off x="6929438" y="5759807"/>
            <a:ext cx="1785937" cy="646986"/>
          </a:xfrm>
          <a:prstGeom prst="wedgeRoundRectCallout">
            <a:avLst>
              <a:gd name="adj1" fmla="val -281583"/>
              <a:gd name="adj2" fmla="val -9937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TOPIC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选项筛选期刊</a:t>
            </a:r>
          </a:p>
        </p:txBody>
      </p:sp>
      <p:sp>
        <p:nvSpPr>
          <p:cNvPr id="8" name="圆角矩形标注 7"/>
          <p:cNvSpPr>
            <a:spLocks noChangeArrowheads="1"/>
          </p:cNvSpPr>
          <p:nvPr/>
        </p:nvSpPr>
        <p:spPr bwMode="auto">
          <a:xfrm>
            <a:off x="1115616" y="2301389"/>
            <a:ext cx="2135708" cy="646986"/>
          </a:xfrm>
          <a:prstGeom prst="wedgeRoundRectCallout">
            <a:avLst>
              <a:gd name="adj1" fmla="val 68597"/>
              <a:gd name="adj2" fmla="val 304549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选择查看单本期刊的主旨和研究范围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5" y="933454"/>
            <a:ext cx="7380000" cy="5635967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00075" y="524272"/>
            <a:ext cx="8964612" cy="5048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以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《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水资源规划与管理期刊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》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 主页为例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27584" y="3868464"/>
            <a:ext cx="1295400" cy="928688"/>
          </a:xfrm>
          <a:prstGeom prst="round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5082381" y="3356992"/>
            <a:ext cx="2729979" cy="1415802"/>
          </a:xfrm>
          <a:prstGeom prst="round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" name="圆角矩形标注 11"/>
          <p:cNvSpPr>
            <a:spLocks noChangeArrowheads="1"/>
          </p:cNvSpPr>
          <p:nvPr/>
        </p:nvSpPr>
        <p:spPr bwMode="auto">
          <a:xfrm>
            <a:off x="197644" y="1606550"/>
            <a:ext cx="1714500" cy="1020763"/>
          </a:xfrm>
          <a:prstGeom prst="wedgeRoundRectCallout">
            <a:avLst>
              <a:gd name="adj1" fmla="val 50856"/>
              <a:gd name="adj2" fmla="val 173528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r>
              <a:rPr lang="zh-CN" altLang="en-US" dirty="0"/>
              <a:t>了解该期刊的基本研究范围以及编辑队伍</a:t>
            </a:r>
          </a:p>
        </p:txBody>
      </p:sp>
      <p:sp>
        <p:nvSpPr>
          <p:cNvPr id="15" name="圆角矩形标注 14"/>
          <p:cNvSpPr>
            <a:spLocks noChangeArrowheads="1"/>
          </p:cNvSpPr>
          <p:nvPr/>
        </p:nvSpPr>
        <p:spPr bwMode="auto">
          <a:xfrm>
            <a:off x="5819775" y="1277581"/>
            <a:ext cx="1219200" cy="715089"/>
          </a:xfrm>
          <a:prstGeom prst="wedgeRoundRectCallout">
            <a:avLst>
              <a:gd name="adj1" fmla="val -158371"/>
              <a:gd name="adj2" fmla="val 83894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r>
              <a:rPr lang="zh-CN" altLang="en-US" dirty="0"/>
              <a:t>点击展开所有卷期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839541" y="5157192"/>
            <a:ext cx="1232148" cy="224332"/>
          </a:xfrm>
          <a:prstGeom prst="round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" name="圆角矩形标注 15"/>
          <p:cNvSpPr>
            <a:spLocks noChangeArrowheads="1"/>
          </p:cNvSpPr>
          <p:nvPr/>
        </p:nvSpPr>
        <p:spPr bwMode="auto">
          <a:xfrm>
            <a:off x="2389045" y="5608584"/>
            <a:ext cx="1682894" cy="408623"/>
          </a:xfrm>
          <a:prstGeom prst="wedgeRoundRectCallout">
            <a:avLst>
              <a:gd name="adj1" fmla="val -79009"/>
              <a:gd name="adj2" fmla="val -117571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CN" altLang="en-US" dirty="0"/>
              <a:t>主题文集</a:t>
            </a:r>
          </a:p>
        </p:txBody>
      </p:sp>
      <p:sp>
        <p:nvSpPr>
          <p:cNvPr id="9" name="圆角矩形标注 8"/>
          <p:cNvSpPr>
            <a:spLocks noChangeArrowheads="1"/>
          </p:cNvSpPr>
          <p:nvPr/>
        </p:nvSpPr>
        <p:spPr bwMode="auto">
          <a:xfrm>
            <a:off x="7032823" y="2091236"/>
            <a:ext cx="1714500" cy="715089"/>
          </a:xfrm>
          <a:prstGeom prst="wedgeRoundRectCallout">
            <a:avLst>
              <a:gd name="adj1" fmla="val -43750"/>
              <a:gd name="adj2" fmla="val 147550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zh-CN" altLang="en-US" dirty="0"/>
              <a:t>主编精选文章（非</a:t>
            </a:r>
            <a:r>
              <a:rPr lang="en-US" altLang="zh-CN" dirty="0"/>
              <a:t>OA</a:t>
            </a:r>
            <a:r>
              <a:rPr lang="zh-CN" altLang="en-US" dirty="0"/>
              <a:t>）</a:t>
            </a: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5076056" y="5037534"/>
            <a:ext cx="2729979" cy="571050"/>
          </a:xfrm>
          <a:prstGeom prst="round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" name="圆角矩形标注 8"/>
          <p:cNvSpPr>
            <a:spLocks noChangeArrowheads="1"/>
          </p:cNvSpPr>
          <p:nvPr/>
        </p:nvSpPr>
        <p:spPr bwMode="auto">
          <a:xfrm>
            <a:off x="7030739" y="5884691"/>
            <a:ext cx="1714500" cy="408623"/>
          </a:xfrm>
          <a:prstGeom prst="wedgeRoundRectCallout">
            <a:avLst>
              <a:gd name="adj1" fmla="val -46712"/>
              <a:gd name="adj2" fmla="val -151262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zh-CN" altLang="en-US" dirty="0"/>
              <a:t>征稿信息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5" grpId="0" animBg="1"/>
      <p:bldP spid="14" grpId="0" animBg="1"/>
      <p:bldP spid="16" grpId="0" animBg="1"/>
      <p:bldP spid="9" grpId="0" animBg="1"/>
      <p:bldP spid="17" grpId="0" animBg="1"/>
      <p:bldP spid="1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070967"/>
            <a:ext cx="7600950" cy="4086225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83750" y="1178718"/>
            <a:ext cx="1456002" cy="378074"/>
          </a:xfrm>
          <a:prstGeom prst="round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" name="圆角矩形标注 8"/>
          <p:cNvSpPr>
            <a:spLocks noChangeArrowheads="1"/>
          </p:cNvSpPr>
          <p:nvPr/>
        </p:nvSpPr>
        <p:spPr bwMode="auto">
          <a:xfrm>
            <a:off x="467544" y="5264943"/>
            <a:ext cx="2000234" cy="715089"/>
          </a:xfrm>
          <a:prstGeom prst="wedgeRoundRectCallout">
            <a:avLst>
              <a:gd name="adj1" fmla="val 29135"/>
              <a:gd name="adj2" fmla="val -142053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dirty="0"/>
              <a:t>与该期刊相关的其他刊和电子书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5292080" y="1178719"/>
            <a:ext cx="1221160" cy="378074"/>
          </a:xfrm>
          <a:prstGeom prst="round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" name="圆角矩形标注 11"/>
          <p:cNvSpPr>
            <a:spLocks noChangeArrowheads="1"/>
          </p:cNvSpPr>
          <p:nvPr/>
        </p:nvSpPr>
        <p:spPr bwMode="auto">
          <a:xfrm>
            <a:off x="6513240" y="5090175"/>
            <a:ext cx="1714500" cy="715089"/>
          </a:xfrm>
          <a:prstGeom prst="wedgeRoundRectCallout">
            <a:avLst>
              <a:gd name="adj1" fmla="val -80356"/>
              <a:gd name="adj2" fmla="val -58844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zh-CN" altLang="en-US" dirty="0"/>
              <a:t>被引用次数最多的文章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627784" y="1183158"/>
            <a:ext cx="1224136" cy="373634"/>
          </a:xfrm>
          <a:prstGeom prst="round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" name="圆角矩形标注 14"/>
          <p:cNvSpPr>
            <a:spLocks noChangeArrowheads="1"/>
          </p:cNvSpPr>
          <p:nvPr/>
        </p:nvSpPr>
        <p:spPr bwMode="auto">
          <a:xfrm>
            <a:off x="3788295" y="5111313"/>
            <a:ext cx="1569517" cy="715089"/>
          </a:xfrm>
          <a:prstGeom prst="wedgeRoundRectCallout">
            <a:avLst>
              <a:gd name="adj1" fmla="val -94005"/>
              <a:gd name="adj2" fmla="val -51114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CN" altLang="en-US" dirty="0"/>
              <a:t>下载次数最多的文章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554146"/>
            <a:ext cx="6984776" cy="5051137"/>
          </a:xfrm>
          <a:prstGeom prst="rect">
            <a:avLst/>
          </a:prstGeom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211960" y="1937480"/>
            <a:ext cx="1296144" cy="195376"/>
          </a:xfrm>
          <a:prstGeom prst="round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" name="圆角矩形标注 17"/>
          <p:cNvSpPr>
            <a:spLocks noChangeArrowheads="1"/>
          </p:cNvSpPr>
          <p:nvPr/>
        </p:nvSpPr>
        <p:spPr bwMode="auto">
          <a:xfrm>
            <a:off x="6743640" y="5950366"/>
            <a:ext cx="2000250" cy="646986"/>
          </a:xfrm>
          <a:prstGeom prst="wedgeRoundRectCallout">
            <a:avLst>
              <a:gd name="adj1" fmla="val -50259"/>
              <a:gd name="adj2" fmla="val -137072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zh-CN" altLang="en-US" sz="1600" dirty="0"/>
              <a:t>作者单位信息和联系方式</a:t>
            </a: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611188" y="571480"/>
            <a:ext cx="3174994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800" b="1" dirty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基本功能</a:t>
            </a:r>
            <a:endParaRPr lang="en-US" altLang="zh-CN" sz="2800" b="1" dirty="0">
              <a:solidFill>
                <a:schemeClr val="bg2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ts val="600"/>
              </a:spcBef>
            </a:pPr>
            <a:r>
              <a:rPr lang="en-US" altLang="zh-CN" sz="2000" b="1" dirty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	B. </a:t>
            </a:r>
            <a:r>
              <a:rPr lang="zh-CN" altLang="en-US" sz="2000" b="1" dirty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期刊全文页面</a:t>
            </a:r>
            <a:endParaRPr lang="zh-CN" altLang="en-US" sz="2000" dirty="0">
              <a:solidFill>
                <a:srgbClr val="000000"/>
              </a:solidFill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2915815" y="1533498"/>
            <a:ext cx="1834779" cy="383334"/>
          </a:xfrm>
          <a:prstGeom prst="round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" name="圆角矩形标注 16"/>
          <p:cNvSpPr>
            <a:spLocks noChangeArrowheads="1"/>
          </p:cNvSpPr>
          <p:nvPr/>
        </p:nvSpPr>
        <p:spPr bwMode="auto">
          <a:xfrm>
            <a:off x="5940152" y="1084180"/>
            <a:ext cx="1428760" cy="374650"/>
          </a:xfrm>
          <a:prstGeom prst="wedgeRoundRectCallout">
            <a:avLst>
              <a:gd name="adj1" fmla="val -135724"/>
              <a:gd name="adj2" fmla="val 124608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1600" dirty="0"/>
              <a:t>返回目录页</a:t>
            </a:r>
          </a:p>
        </p:txBody>
      </p:sp>
      <p:sp>
        <p:nvSpPr>
          <p:cNvPr id="12" name="圆角矩形标注 16"/>
          <p:cNvSpPr>
            <a:spLocks noChangeArrowheads="1"/>
          </p:cNvSpPr>
          <p:nvPr/>
        </p:nvSpPr>
        <p:spPr bwMode="auto">
          <a:xfrm>
            <a:off x="6743640" y="2276911"/>
            <a:ext cx="1932816" cy="374571"/>
          </a:xfrm>
          <a:prstGeom prst="wedgeRoundRectCallout">
            <a:avLst>
              <a:gd name="adj1" fmla="val -108320"/>
              <a:gd name="adj2" fmla="val -105897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1600" dirty="0"/>
              <a:t>文章被下载次数</a:t>
            </a:r>
          </a:p>
        </p:txBody>
      </p:sp>
      <p:sp>
        <p:nvSpPr>
          <p:cNvPr id="15" name="圆角矩形标注 17"/>
          <p:cNvSpPr>
            <a:spLocks noChangeArrowheads="1"/>
          </p:cNvSpPr>
          <p:nvPr/>
        </p:nvSpPr>
        <p:spPr bwMode="auto">
          <a:xfrm>
            <a:off x="915565" y="5950366"/>
            <a:ext cx="2000250" cy="646986"/>
          </a:xfrm>
          <a:prstGeom prst="wedgeRoundRectCallout">
            <a:avLst>
              <a:gd name="adj1" fmla="val -5180"/>
              <a:gd name="adj2" fmla="val -419737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zh-CN" altLang="en-US" sz="1600" dirty="0"/>
              <a:t>点击此处打开</a:t>
            </a:r>
            <a:r>
              <a:rPr lang="en-US" altLang="zh-CN" sz="1600" dirty="0"/>
              <a:t>HTML</a:t>
            </a:r>
            <a:r>
              <a:rPr lang="zh-CN" altLang="en-US" sz="1600" dirty="0"/>
              <a:t>格式全文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14" grpId="0" animBg="1"/>
      <p:bldP spid="17" grpId="0" animBg="1"/>
      <p:bldP spid="12" grpId="0" animBg="1"/>
      <p:bldP spid="1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755576" y="1554146"/>
            <a:ext cx="6984776" cy="5113261"/>
            <a:chOff x="755576" y="1554146"/>
            <a:chExt cx="6984776" cy="5113261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5576" y="1554146"/>
              <a:ext cx="6984776" cy="5051137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09738" y="1916832"/>
              <a:ext cx="2016000" cy="4750575"/>
            </a:xfrm>
            <a:prstGeom prst="rect">
              <a:avLst/>
            </a:prstGeom>
          </p:spPr>
        </p:pic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49524" y="3306942"/>
            <a:ext cx="1638300" cy="2543175"/>
          </a:xfrm>
          <a:prstGeom prst="rect">
            <a:avLst/>
          </a:prstGeom>
        </p:spPr>
      </p:pic>
      <p:sp>
        <p:nvSpPr>
          <p:cNvPr id="17" name="圆角矩形标注 16"/>
          <p:cNvSpPr>
            <a:spLocks noChangeArrowheads="1"/>
          </p:cNvSpPr>
          <p:nvPr/>
        </p:nvSpPr>
        <p:spPr bwMode="auto">
          <a:xfrm>
            <a:off x="7020272" y="954848"/>
            <a:ext cx="1723618" cy="374571"/>
          </a:xfrm>
          <a:prstGeom prst="wedgeRoundRectCallout">
            <a:avLst>
              <a:gd name="adj1" fmla="val -52847"/>
              <a:gd name="adj2" fmla="val 195792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1600" dirty="0"/>
              <a:t>查看参考文献</a:t>
            </a:r>
          </a:p>
        </p:txBody>
      </p:sp>
      <p:sp>
        <p:nvSpPr>
          <p:cNvPr id="12" name="圆角矩形标注 16"/>
          <p:cNvSpPr>
            <a:spLocks noChangeArrowheads="1"/>
          </p:cNvSpPr>
          <p:nvPr/>
        </p:nvSpPr>
        <p:spPr bwMode="auto">
          <a:xfrm>
            <a:off x="7020272" y="4307224"/>
            <a:ext cx="1723618" cy="919401"/>
          </a:xfrm>
          <a:prstGeom prst="wedgeRoundRectCallout">
            <a:avLst>
              <a:gd name="adj1" fmla="val -19874"/>
              <a:gd name="adj2" fmla="val -270024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1600" dirty="0"/>
              <a:t>查看文章的被引用情况和相关</a:t>
            </a:r>
            <a:r>
              <a:rPr lang="zh-CN" altLang="en-US" sz="1600" dirty="0" smtClean="0"/>
              <a:t>话题的推荐</a:t>
            </a:r>
            <a:r>
              <a:rPr lang="zh-CN" altLang="en-US" sz="1600" dirty="0"/>
              <a:t>文章</a:t>
            </a:r>
          </a:p>
        </p:txBody>
      </p:sp>
      <p:sp>
        <p:nvSpPr>
          <p:cNvPr id="15" name="圆角矩形标注 17"/>
          <p:cNvSpPr>
            <a:spLocks noChangeArrowheads="1"/>
          </p:cNvSpPr>
          <p:nvPr/>
        </p:nvSpPr>
        <p:spPr bwMode="auto">
          <a:xfrm>
            <a:off x="915565" y="5950366"/>
            <a:ext cx="1424187" cy="646986"/>
          </a:xfrm>
          <a:prstGeom prst="wedgeRoundRectCallout">
            <a:avLst>
              <a:gd name="adj1" fmla="val 46804"/>
              <a:gd name="adj2" fmla="val -245034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1600" dirty="0"/>
              <a:t>选择文章的各部分浏览</a:t>
            </a:r>
          </a:p>
        </p:txBody>
      </p:sp>
    </p:spTree>
    <p:extLst>
      <p:ext uri="{BB962C8B-B14F-4D97-AF65-F5344CB8AC3E}">
        <p14:creationId xmlns="" xmlns:p14="http://schemas.microsoft.com/office/powerpoint/2010/main" val="48091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2" grpId="0" animBg="1"/>
      <p:bldP spid="1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755576" y="1554146"/>
            <a:ext cx="6984776" cy="5113261"/>
            <a:chOff x="755576" y="1554146"/>
            <a:chExt cx="6984776" cy="5113261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5576" y="1554146"/>
              <a:ext cx="6984776" cy="5051137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09738" y="1916832"/>
              <a:ext cx="2016000" cy="4750575"/>
            </a:xfrm>
            <a:prstGeom prst="rect">
              <a:avLst/>
            </a:prstGeom>
          </p:spPr>
        </p:pic>
      </p:grpSp>
      <p:sp>
        <p:nvSpPr>
          <p:cNvPr id="15" name="圆角矩形标注 17"/>
          <p:cNvSpPr>
            <a:spLocks noChangeArrowheads="1"/>
          </p:cNvSpPr>
          <p:nvPr/>
        </p:nvSpPr>
        <p:spPr bwMode="auto">
          <a:xfrm>
            <a:off x="1547664" y="2348880"/>
            <a:ext cx="1226047" cy="646986"/>
          </a:xfrm>
          <a:prstGeom prst="wedgeRoundRectCallout">
            <a:avLst>
              <a:gd name="adj1" fmla="val 127205"/>
              <a:gd name="adj2" fmla="val 112222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1600" dirty="0"/>
              <a:t>下载</a:t>
            </a:r>
            <a:r>
              <a:rPr lang="en-US" altLang="zh-CN" sz="1600" dirty="0"/>
              <a:t>PDF</a:t>
            </a:r>
            <a:r>
              <a:rPr lang="zh-CN" altLang="en-US" sz="1600" dirty="0"/>
              <a:t>格式全文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27784" y="4105238"/>
            <a:ext cx="2857500" cy="1790700"/>
          </a:xfrm>
          <a:prstGeom prst="rect">
            <a:avLst/>
          </a:prstGeom>
        </p:spPr>
      </p:pic>
      <p:sp>
        <p:nvSpPr>
          <p:cNvPr id="12" name="圆角矩形标注 16"/>
          <p:cNvSpPr>
            <a:spLocks noChangeArrowheads="1"/>
          </p:cNvSpPr>
          <p:nvPr/>
        </p:nvSpPr>
        <p:spPr bwMode="auto">
          <a:xfrm>
            <a:off x="6300192" y="4105238"/>
            <a:ext cx="2232248" cy="646986"/>
          </a:xfrm>
          <a:prstGeom prst="wedgeRoundRectCallout">
            <a:avLst>
              <a:gd name="adj1" fmla="val -92124"/>
              <a:gd name="adj2" fmla="val 44993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1600" dirty="0"/>
              <a:t>打开普通</a:t>
            </a:r>
            <a:r>
              <a:rPr lang="en-US" altLang="zh-CN" sz="1600" dirty="0"/>
              <a:t>PDF</a:t>
            </a:r>
            <a:r>
              <a:rPr lang="zh-CN" altLang="en-US" sz="1600" dirty="0"/>
              <a:t>或互动式</a:t>
            </a:r>
            <a:r>
              <a:rPr lang="en-US" altLang="zh-CN" sz="1600" dirty="0"/>
              <a:t>PDF</a:t>
            </a:r>
            <a:r>
              <a:rPr lang="zh-CN" altLang="en-US" sz="1600" dirty="0"/>
              <a:t>格式全文</a:t>
            </a:r>
          </a:p>
        </p:txBody>
      </p:sp>
    </p:spTree>
    <p:extLst>
      <p:ext uri="{BB962C8B-B14F-4D97-AF65-F5344CB8AC3E}">
        <p14:creationId xmlns="" xmlns:p14="http://schemas.microsoft.com/office/powerpoint/2010/main" val="59586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/>
          <a:srcRect t="13059" r="1176"/>
          <a:stretch/>
        </p:blipFill>
        <p:spPr>
          <a:xfrm>
            <a:off x="72008" y="2276872"/>
            <a:ext cx="9036496" cy="4236814"/>
          </a:xfrm>
          <a:prstGeom prst="rect">
            <a:avLst/>
          </a:prstGeom>
        </p:spPr>
      </p:pic>
      <p:sp>
        <p:nvSpPr>
          <p:cNvPr id="15" name="圆角矩形标注 17"/>
          <p:cNvSpPr>
            <a:spLocks noChangeArrowheads="1"/>
          </p:cNvSpPr>
          <p:nvPr/>
        </p:nvSpPr>
        <p:spPr bwMode="auto">
          <a:xfrm>
            <a:off x="7810449" y="715703"/>
            <a:ext cx="1226047" cy="646986"/>
          </a:xfrm>
          <a:prstGeom prst="wedgeRoundRectCallout">
            <a:avLst>
              <a:gd name="adj1" fmla="val 40786"/>
              <a:gd name="adj2" fmla="val 208687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1600" dirty="0"/>
              <a:t>在文中检索</a:t>
            </a:r>
          </a:p>
        </p:txBody>
      </p:sp>
      <p:sp>
        <p:nvSpPr>
          <p:cNvPr id="12" name="圆角矩形标注 16"/>
          <p:cNvSpPr>
            <a:spLocks noChangeArrowheads="1"/>
          </p:cNvSpPr>
          <p:nvPr/>
        </p:nvSpPr>
        <p:spPr bwMode="auto">
          <a:xfrm>
            <a:off x="1547664" y="5866700"/>
            <a:ext cx="1944216" cy="646986"/>
          </a:xfrm>
          <a:prstGeom prst="wedgeRoundRectCallout">
            <a:avLst>
              <a:gd name="adj1" fmla="val -69246"/>
              <a:gd name="adj2" fmla="val -522581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1600" dirty="0"/>
              <a:t>直接拷贝引文信息到自己的论文中</a:t>
            </a:r>
          </a:p>
        </p:txBody>
      </p:sp>
      <p:sp>
        <p:nvSpPr>
          <p:cNvPr id="9" name="圆角矩形标注 17"/>
          <p:cNvSpPr>
            <a:spLocks noChangeArrowheads="1"/>
          </p:cNvSpPr>
          <p:nvPr/>
        </p:nvSpPr>
        <p:spPr bwMode="auto">
          <a:xfrm>
            <a:off x="3345953" y="692696"/>
            <a:ext cx="1226047" cy="646986"/>
          </a:xfrm>
          <a:prstGeom prst="wedgeRoundRectCallout">
            <a:avLst>
              <a:gd name="adj1" fmla="val 34867"/>
              <a:gd name="adj2" fmla="val 197470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1600" dirty="0"/>
              <a:t>导入账号的收藏夹</a:t>
            </a:r>
          </a:p>
        </p:txBody>
      </p:sp>
      <p:sp>
        <p:nvSpPr>
          <p:cNvPr id="10" name="圆角矩形标注 17"/>
          <p:cNvSpPr>
            <a:spLocks noChangeArrowheads="1"/>
          </p:cNvSpPr>
          <p:nvPr/>
        </p:nvSpPr>
        <p:spPr bwMode="auto">
          <a:xfrm>
            <a:off x="323528" y="692696"/>
            <a:ext cx="1440160" cy="646986"/>
          </a:xfrm>
          <a:prstGeom prst="wedgeRoundRectCallout">
            <a:avLst>
              <a:gd name="adj1" fmla="val 34867"/>
              <a:gd name="adj2" fmla="val 197470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1600" dirty="0"/>
              <a:t>标记和添加批注的工具</a:t>
            </a:r>
          </a:p>
        </p:txBody>
      </p:sp>
    </p:spTree>
    <p:extLst>
      <p:ext uri="{BB962C8B-B14F-4D97-AF65-F5344CB8AC3E}">
        <p14:creationId xmlns="" xmlns:p14="http://schemas.microsoft.com/office/powerpoint/2010/main" val="45253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 animBg="1"/>
      <p:bldP spid="9" grpId="0" animBg="1"/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/>
          <a:srcRect t="27210" r="9838" b="4344"/>
          <a:stretch/>
        </p:blipFill>
        <p:spPr>
          <a:xfrm>
            <a:off x="251520" y="1968748"/>
            <a:ext cx="8604448" cy="3481142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23615" y="3286390"/>
            <a:ext cx="1132161" cy="214618"/>
          </a:xfrm>
          <a:prstGeom prst="round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" name="圆角矩形标注 8"/>
          <p:cNvSpPr>
            <a:spLocks noChangeArrowheads="1"/>
          </p:cNvSpPr>
          <p:nvPr/>
        </p:nvSpPr>
        <p:spPr bwMode="auto">
          <a:xfrm>
            <a:off x="953851" y="5773288"/>
            <a:ext cx="2071687" cy="407988"/>
          </a:xfrm>
          <a:prstGeom prst="wedgeRoundRectCallout">
            <a:avLst>
              <a:gd name="adj1" fmla="val 18924"/>
              <a:gd name="adj2" fmla="val -617843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zh-CN" altLang="en-US" dirty="0"/>
              <a:t>点击‘内容提醒’</a:t>
            </a:r>
          </a:p>
        </p:txBody>
      </p:sp>
      <p:sp>
        <p:nvSpPr>
          <p:cNvPr id="15" name="圆角矩形标注 14"/>
          <p:cNvSpPr>
            <a:spLocks noChangeArrowheads="1"/>
          </p:cNvSpPr>
          <p:nvPr/>
        </p:nvSpPr>
        <p:spPr bwMode="auto">
          <a:xfrm>
            <a:off x="7322684" y="930261"/>
            <a:ext cx="1500188" cy="715089"/>
          </a:xfrm>
          <a:prstGeom prst="wedgeRoundRectCallout">
            <a:avLst>
              <a:gd name="adj1" fmla="val -121987"/>
              <a:gd name="adj2" fmla="val 110257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zh-CN" altLang="en-US" dirty="0"/>
              <a:t>在用户服务板块下操作</a:t>
            </a: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611188" y="765175"/>
            <a:ext cx="3174994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400" b="1" dirty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使用技巧</a:t>
            </a:r>
            <a:endParaRPr lang="en-US" altLang="zh-CN" sz="2400" b="1" dirty="0">
              <a:solidFill>
                <a:schemeClr val="bg2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ts val="600"/>
              </a:spcBef>
            </a:pPr>
            <a:r>
              <a:rPr lang="en-US" altLang="zh-CN" sz="2000" b="1" dirty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	A. </a:t>
            </a:r>
            <a:r>
              <a:rPr lang="zh-CN" altLang="en-US" sz="2000" b="1" dirty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设置邮件提醒</a:t>
            </a:r>
            <a:endParaRPr lang="zh-CN" alt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/>
          <a:srcRect t="13399"/>
          <a:stretch/>
        </p:blipFill>
        <p:spPr>
          <a:xfrm>
            <a:off x="26268" y="1369564"/>
            <a:ext cx="9144000" cy="4220265"/>
          </a:xfrm>
          <a:prstGeom prst="rect">
            <a:avLst/>
          </a:prstGeom>
        </p:spPr>
      </p:pic>
      <p:sp>
        <p:nvSpPr>
          <p:cNvPr id="9" name="圆角矩形标注 8"/>
          <p:cNvSpPr>
            <a:spLocks noChangeArrowheads="1"/>
          </p:cNvSpPr>
          <p:nvPr/>
        </p:nvSpPr>
        <p:spPr bwMode="auto">
          <a:xfrm>
            <a:off x="827584" y="2564904"/>
            <a:ext cx="2071687" cy="407988"/>
          </a:xfrm>
          <a:prstGeom prst="wedgeRoundRectCallout">
            <a:avLst>
              <a:gd name="adj1" fmla="val 128656"/>
              <a:gd name="adj2" fmla="val -120679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zh-CN" altLang="en-US" dirty="0"/>
              <a:t>选择邮件提醒频率</a:t>
            </a:r>
          </a:p>
        </p:txBody>
      </p:sp>
      <p:sp>
        <p:nvSpPr>
          <p:cNvPr id="15" name="圆角矩形标注 14"/>
          <p:cNvSpPr>
            <a:spLocks noChangeArrowheads="1"/>
          </p:cNvSpPr>
          <p:nvPr/>
        </p:nvSpPr>
        <p:spPr bwMode="auto">
          <a:xfrm>
            <a:off x="7020272" y="41541"/>
            <a:ext cx="2002483" cy="1328023"/>
          </a:xfrm>
          <a:prstGeom prst="wedgeRoundRectCallout">
            <a:avLst>
              <a:gd name="adj1" fmla="val -132953"/>
              <a:gd name="adj2" fmla="val 81875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CN" altLang="en-US" dirty="0"/>
              <a:t>选择提醒内容的类型：新发表的文章或某篇文章的被引用情况</a:t>
            </a:r>
          </a:p>
        </p:txBody>
      </p:sp>
      <p:sp>
        <p:nvSpPr>
          <p:cNvPr id="16" name="圆角矩形标注 15"/>
          <p:cNvSpPr>
            <a:spLocks noChangeArrowheads="1"/>
          </p:cNvSpPr>
          <p:nvPr/>
        </p:nvSpPr>
        <p:spPr bwMode="auto">
          <a:xfrm>
            <a:off x="6660232" y="5540975"/>
            <a:ext cx="2362523" cy="408623"/>
          </a:xfrm>
          <a:prstGeom prst="wedgeRoundRectCallout">
            <a:avLst>
              <a:gd name="adj1" fmla="val -163733"/>
              <a:gd name="adj2" fmla="val -397179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CN" altLang="en-US" dirty="0"/>
              <a:t>选择您关注</a:t>
            </a:r>
            <a:r>
              <a:rPr lang="zh-CN" altLang="en-US" dirty="0" smtClean="0"/>
              <a:t>的出版物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80200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68313" y="1643050"/>
            <a:ext cx="7848600" cy="40846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lang="en-US" altLang="zh-CN" sz="2400" dirty="0">
              <a:solidFill>
                <a:srgbClr val="000000"/>
              </a:solidFill>
              <a:latin typeface="+mn-lt"/>
              <a:ea typeface="+mn-ea"/>
              <a:cs typeface="Times New Roman" pitchFamily="18" charset="0"/>
            </a:endParaRP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zh-CN" altLang="en-US" sz="2400" dirty="0">
                <a:solidFill>
                  <a:srgbClr val="000000"/>
                </a:solidFill>
                <a:latin typeface="+mn-lt"/>
                <a:ea typeface="+mn-ea"/>
                <a:cs typeface="Times New Roman" pitchFamily="18" charset="0"/>
              </a:rPr>
              <a:t>成立于</a:t>
            </a:r>
            <a:r>
              <a:rPr lang="en-US" altLang="zh-CN" sz="2400" dirty="0">
                <a:solidFill>
                  <a:srgbClr val="000000"/>
                </a:solidFill>
                <a:latin typeface="+mn-lt"/>
                <a:ea typeface="+mn-ea"/>
                <a:cs typeface="Times New Roman" pitchFamily="18" charset="0"/>
              </a:rPr>
              <a:t>1852</a:t>
            </a:r>
            <a:r>
              <a:rPr lang="zh-CN" altLang="en-US" sz="2400" dirty="0">
                <a:solidFill>
                  <a:srgbClr val="000000"/>
                </a:solidFill>
                <a:latin typeface="+mn-lt"/>
                <a:ea typeface="+mn-ea"/>
                <a:cs typeface="Times New Roman" pitchFamily="18" charset="0"/>
              </a:rPr>
              <a:t>年，是美国最早成立的科技类学协会之一（另一个是</a:t>
            </a:r>
            <a:r>
              <a:rPr lang="en-US" altLang="zh-CN" sz="2400" dirty="0">
                <a:solidFill>
                  <a:srgbClr val="000000"/>
                </a:solidFill>
                <a:latin typeface="+mn-lt"/>
                <a:ea typeface="+mn-ea"/>
                <a:cs typeface="Times New Roman" pitchFamily="18" charset="0"/>
              </a:rPr>
              <a:t>ASME</a:t>
            </a:r>
            <a:r>
              <a:rPr lang="zh-CN" altLang="en-US" sz="2400" dirty="0">
                <a:solidFill>
                  <a:srgbClr val="000000"/>
                </a:solidFill>
                <a:latin typeface="+mn-lt"/>
                <a:ea typeface="+mn-ea"/>
                <a:cs typeface="Times New Roman" pitchFamily="18" charset="0"/>
              </a:rPr>
              <a:t>），</a:t>
            </a:r>
            <a:r>
              <a:rPr lang="zh-CN" altLang="en-US" sz="24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拥有</a:t>
            </a:r>
            <a:r>
              <a:rPr lang="en-US" altLang="zh-CN" sz="24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150</a:t>
            </a:r>
            <a:r>
              <a:rPr lang="zh-CN" altLang="en-US" sz="24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多年丰厚历史的国家专业工程师学会 。</a:t>
            </a:r>
            <a:endParaRPr lang="zh-CN" altLang="en-US" sz="2400" dirty="0">
              <a:solidFill>
                <a:srgbClr val="000000"/>
              </a:solidFill>
              <a:latin typeface="+mn-lt"/>
              <a:ea typeface="+mn-ea"/>
              <a:cs typeface="Times New Roman" pitchFamily="18" charset="0"/>
            </a:endParaRP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lang="zh-CN" altLang="en-US" sz="2400" dirty="0">
              <a:solidFill>
                <a:srgbClr val="000000"/>
              </a:solidFill>
              <a:latin typeface="+mn-lt"/>
              <a:ea typeface="+mn-ea"/>
              <a:cs typeface="Times New Roman" pitchFamily="18" charset="0"/>
            </a:endParaRP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zh-CN" altLang="en-US" sz="2400" dirty="0">
                <a:solidFill>
                  <a:srgbClr val="000000"/>
                </a:solidFill>
                <a:latin typeface="+mn-lt"/>
                <a:ea typeface="+mn-ea"/>
                <a:cs typeface="Times New Roman" pitchFamily="18" charset="0"/>
              </a:rPr>
              <a:t>服务于来自</a:t>
            </a:r>
            <a:r>
              <a:rPr lang="en-US" altLang="zh-CN" sz="2400" dirty="0">
                <a:solidFill>
                  <a:srgbClr val="000000"/>
                </a:solidFill>
                <a:latin typeface="+mn-lt"/>
                <a:ea typeface="+mn-ea"/>
                <a:cs typeface="Times New Roman" pitchFamily="18" charset="0"/>
              </a:rPr>
              <a:t>159</a:t>
            </a:r>
            <a:r>
              <a:rPr lang="zh-CN" altLang="en-US" sz="2400" dirty="0">
                <a:solidFill>
                  <a:srgbClr val="000000"/>
                </a:solidFill>
                <a:latin typeface="+mn-lt"/>
                <a:ea typeface="+mn-ea"/>
                <a:cs typeface="Times New Roman" pitchFamily="18" charset="0"/>
              </a:rPr>
              <a:t>个国家的近</a:t>
            </a:r>
            <a:r>
              <a:rPr lang="en-US" altLang="zh-CN" sz="2400" dirty="0">
                <a:solidFill>
                  <a:srgbClr val="000000"/>
                </a:solidFill>
                <a:latin typeface="+mn-lt"/>
                <a:ea typeface="+mn-ea"/>
                <a:cs typeface="Times New Roman" pitchFamily="18" charset="0"/>
              </a:rPr>
              <a:t>14</a:t>
            </a:r>
            <a:r>
              <a:rPr lang="zh-CN" altLang="en-US" sz="2400" dirty="0">
                <a:solidFill>
                  <a:srgbClr val="000000"/>
                </a:solidFill>
                <a:latin typeface="+mn-lt"/>
                <a:ea typeface="+mn-ea"/>
                <a:cs typeface="Times New Roman" pitchFamily="18" charset="0"/>
              </a:rPr>
              <a:t>万的专业会员，为会员提供各种在线培训和研讨会。</a:t>
            </a:r>
            <a:endParaRPr lang="en-US" altLang="zh-CN" sz="2400" dirty="0">
              <a:solidFill>
                <a:srgbClr val="000000"/>
              </a:solidFill>
              <a:latin typeface="+mn-lt"/>
              <a:ea typeface="+mn-ea"/>
              <a:cs typeface="Times New Roman" pitchFamily="18" charset="0"/>
            </a:endParaRP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lang="en-US" altLang="zh-CN" sz="2400" dirty="0">
              <a:solidFill>
                <a:srgbClr val="000000"/>
              </a:solidFill>
              <a:latin typeface="+mn-lt"/>
              <a:ea typeface="+mn-ea"/>
              <a:cs typeface="Times New Roman" pitchFamily="18" charset="0"/>
            </a:endParaRP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altLang="zh-CN" sz="24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ASCE </a:t>
            </a:r>
            <a:r>
              <a:rPr lang="zh-CN" altLang="en-US" sz="24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是被美国国家标准研究所</a:t>
            </a:r>
            <a:r>
              <a:rPr lang="en-US" altLang="zh-CN" sz="24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(ANSI) </a:t>
            </a:r>
            <a:r>
              <a:rPr lang="zh-CN" altLang="en-US" sz="24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认证的学术组织。</a:t>
            </a:r>
            <a:r>
              <a:rPr lang="en-US" altLang="zh-CN" sz="24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ASCE </a:t>
            </a:r>
            <a:r>
              <a:rPr lang="zh-CN" altLang="en-US" sz="24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的标准也被 </a:t>
            </a:r>
            <a:r>
              <a:rPr lang="en-US" altLang="zh-CN" sz="24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ANSI </a:t>
            </a:r>
            <a:r>
              <a:rPr lang="zh-CN" altLang="en-US" sz="24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的 </a:t>
            </a:r>
            <a:r>
              <a:rPr lang="en-US" altLang="zh-CN" sz="24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online document library </a:t>
            </a:r>
            <a:r>
              <a:rPr lang="zh-CN" altLang="en-US" sz="24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所引用。</a:t>
            </a:r>
            <a:endParaRPr lang="en-US" altLang="zh-CN" sz="2400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lang="zh-CN" altLang="en-US" sz="2400" dirty="0">
              <a:solidFill>
                <a:srgbClr val="000000"/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571472" y="1196975"/>
            <a:ext cx="6242415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altLang="zh-CN" sz="3200" b="1" dirty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ASCE </a:t>
            </a:r>
            <a:r>
              <a:rPr lang="zh-CN" altLang="en-US" sz="3200" b="1" dirty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学会</a:t>
            </a:r>
            <a:r>
              <a:rPr lang="en-US" altLang="zh-CN" sz="2400" b="1" dirty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2400" b="1" dirty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全球土木工程领域领导者</a:t>
            </a:r>
          </a:p>
        </p:txBody>
      </p:sp>
    </p:spTree>
  </p:cSld>
  <p:clrMapOvr>
    <a:masterClrMapping/>
  </p:clrMapOvr>
  <p:transition>
    <p:wipe dir="d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/>
          <a:srcRect l="16138" t="14537" r="15350" b="4163"/>
          <a:stretch/>
        </p:blipFill>
        <p:spPr>
          <a:xfrm>
            <a:off x="631832" y="1730350"/>
            <a:ext cx="6671051" cy="4218930"/>
          </a:xfrm>
          <a:prstGeom prst="rect">
            <a:avLst/>
          </a:prstGeom>
        </p:spPr>
      </p:pic>
      <p:sp>
        <p:nvSpPr>
          <p:cNvPr id="9" name="圆角矩形标注 8"/>
          <p:cNvSpPr>
            <a:spLocks noChangeArrowheads="1"/>
          </p:cNvSpPr>
          <p:nvPr/>
        </p:nvSpPr>
        <p:spPr bwMode="auto">
          <a:xfrm>
            <a:off x="7092280" y="2996952"/>
            <a:ext cx="1911127" cy="715089"/>
          </a:xfrm>
          <a:prstGeom prst="wedgeRoundRectCallout">
            <a:avLst>
              <a:gd name="adj1" fmla="val -244304"/>
              <a:gd name="adj2" fmla="val 205814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CN" altLang="en-US" dirty="0">
                <a:latin typeface="+mn-lt"/>
              </a:rPr>
              <a:t>建议您按照会议召开日期排序</a:t>
            </a: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611188" y="714356"/>
            <a:ext cx="6032514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400" b="1" dirty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使用技巧</a:t>
            </a:r>
            <a:endParaRPr lang="en-US" altLang="zh-CN" sz="2400" b="1" dirty="0">
              <a:solidFill>
                <a:schemeClr val="bg2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ts val="600"/>
              </a:spcBef>
            </a:pPr>
            <a:r>
              <a:rPr lang="en-US" altLang="zh-CN" sz="2000" b="1" dirty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	B.</a:t>
            </a:r>
            <a:r>
              <a:rPr lang="zh-CN" altLang="en-US" sz="2000" b="1" dirty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 会议录的浏览技巧</a:t>
            </a:r>
            <a:endParaRPr lang="zh-CN" altLang="en-US" sz="2000" dirty="0">
              <a:solidFill>
                <a:srgbClr val="00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3429000"/>
            <a:ext cx="935435" cy="18708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/>
          <a:srcRect r="555"/>
          <a:stretch/>
        </p:blipFill>
        <p:spPr>
          <a:xfrm>
            <a:off x="585168" y="1633308"/>
            <a:ext cx="8172400" cy="4157465"/>
          </a:xfrm>
          <a:prstGeom prst="rect">
            <a:avLst/>
          </a:prstGeom>
        </p:spPr>
      </p:pic>
      <p:sp>
        <p:nvSpPr>
          <p:cNvPr id="9" name="圆角矩形标注 8"/>
          <p:cNvSpPr>
            <a:spLocks noChangeArrowheads="1"/>
          </p:cNvSpPr>
          <p:nvPr/>
        </p:nvSpPr>
        <p:spPr bwMode="auto">
          <a:xfrm>
            <a:off x="585168" y="6021288"/>
            <a:ext cx="1911127" cy="715089"/>
          </a:xfrm>
          <a:prstGeom prst="wedgeRoundRectCallout">
            <a:avLst>
              <a:gd name="adj1" fmla="val 42772"/>
              <a:gd name="adj2" fmla="val -174251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CN" altLang="en-US" dirty="0" smtClean="0">
                <a:latin typeface="+mn-lt"/>
              </a:rPr>
              <a:t>按</a:t>
            </a:r>
            <a:r>
              <a:rPr lang="en-US" altLang="zh-CN" dirty="0">
                <a:latin typeface="+mn-lt"/>
              </a:rPr>
              <a:t>TOPIC</a:t>
            </a:r>
            <a:r>
              <a:rPr lang="zh-CN" altLang="en-US" dirty="0">
                <a:latin typeface="+mn-lt"/>
              </a:rPr>
              <a:t>筛选会议录</a:t>
            </a: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611188" y="714356"/>
            <a:ext cx="6032514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400" b="1" dirty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使用技巧</a:t>
            </a:r>
            <a:endParaRPr lang="en-US" altLang="zh-CN" sz="2400" b="1" dirty="0">
              <a:solidFill>
                <a:schemeClr val="bg2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ts val="600"/>
              </a:spcBef>
            </a:pPr>
            <a:r>
              <a:rPr lang="en-US" altLang="zh-CN" sz="2000" b="1" dirty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	B.</a:t>
            </a:r>
            <a:r>
              <a:rPr lang="zh-CN" altLang="en-US" sz="2000" b="1" dirty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 会议录的浏览技巧</a:t>
            </a:r>
            <a:endParaRPr lang="zh-CN" altLang="en-US" sz="2000" dirty="0">
              <a:solidFill>
                <a:srgbClr val="000000"/>
              </a:solidFill>
            </a:endParaRPr>
          </a:p>
        </p:txBody>
      </p:sp>
      <p:sp>
        <p:nvSpPr>
          <p:cNvPr id="7" name="圆角矩形标注 8"/>
          <p:cNvSpPr>
            <a:spLocks noChangeArrowheads="1"/>
          </p:cNvSpPr>
          <p:nvPr/>
        </p:nvSpPr>
        <p:spPr bwMode="auto">
          <a:xfrm>
            <a:off x="3851920" y="6026279"/>
            <a:ext cx="4032448" cy="715089"/>
          </a:xfrm>
          <a:prstGeom prst="wedgeRoundRectCallout">
            <a:avLst>
              <a:gd name="adj1" fmla="val -58113"/>
              <a:gd name="adj2" fmla="val -173918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CN" altLang="en-US" dirty="0">
                <a:latin typeface="+mn-lt"/>
              </a:rPr>
              <a:t>同一次会议的会议录按议程主题编成若干卷，可在红色标记下看见总目录</a:t>
            </a:r>
          </a:p>
        </p:txBody>
      </p:sp>
    </p:spTree>
    <p:extLst>
      <p:ext uri="{BB962C8B-B14F-4D97-AF65-F5344CB8AC3E}">
        <p14:creationId xmlns="" xmlns:p14="http://schemas.microsoft.com/office/powerpoint/2010/main" val="134130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/>
          <a:srcRect l="8263" t="13162" r="9837" b="61727"/>
          <a:stretch/>
        </p:blipFill>
        <p:spPr>
          <a:xfrm>
            <a:off x="-51434" y="1856169"/>
            <a:ext cx="9195434" cy="1502589"/>
          </a:xfrm>
          <a:prstGeom prst="rect">
            <a:avLst/>
          </a:prstGeom>
        </p:spPr>
      </p:pic>
      <p:sp>
        <p:nvSpPr>
          <p:cNvPr id="5" name="圆角矩形标注 4"/>
          <p:cNvSpPr>
            <a:spLocks noChangeArrowheads="1"/>
          </p:cNvSpPr>
          <p:nvPr/>
        </p:nvSpPr>
        <p:spPr bwMode="auto">
          <a:xfrm>
            <a:off x="6237015" y="846510"/>
            <a:ext cx="2444750" cy="919401"/>
          </a:xfrm>
          <a:prstGeom prst="wedgeRoundRectCallout">
            <a:avLst>
              <a:gd name="adj1" fmla="val -57102"/>
              <a:gd name="adj2" fmla="val 169421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r>
              <a:rPr lang="zh-CN" altLang="en-US" sz="1600" dirty="0">
                <a:latin typeface="+mn-lt"/>
              </a:rPr>
              <a:t>在快速检索栏中输入文体标记词，例如</a:t>
            </a:r>
            <a:r>
              <a:rPr lang="en-US" altLang="zh-CN" sz="1600" dirty="0">
                <a:latin typeface="+mn-lt"/>
              </a:rPr>
              <a:t>survey</a:t>
            </a:r>
            <a:r>
              <a:rPr lang="zh-CN" altLang="en-US" sz="1600" dirty="0">
                <a:latin typeface="+mn-lt"/>
              </a:rPr>
              <a:t>、</a:t>
            </a:r>
            <a:r>
              <a:rPr lang="en-US" altLang="zh-CN" sz="1600" dirty="0">
                <a:latin typeface="+mn-lt"/>
              </a:rPr>
              <a:t>review</a:t>
            </a:r>
            <a:r>
              <a:rPr lang="zh-CN" altLang="en-US" sz="1600" dirty="0">
                <a:latin typeface="+mn-lt"/>
              </a:rPr>
              <a:t>、</a:t>
            </a:r>
            <a:r>
              <a:rPr lang="en-US" altLang="zh-CN" sz="1600" dirty="0">
                <a:latin typeface="+mn-lt"/>
              </a:rPr>
              <a:t>report</a:t>
            </a:r>
            <a:r>
              <a:rPr lang="zh-CN" altLang="en-US" sz="1600" dirty="0">
                <a:latin typeface="+mn-lt"/>
              </a:rPr>
              <a:t>或</a:t>
            </a:r>
            <a:r>
              <a:rPr lang="en-US" altLang="zh-CN" sz="1600" dirty="0">
                <a:latin typeface="+mn-lt"/>
              </a:rPr>
              <a:t>study</a:t>
            </a:r>
            <a:r>
              <a:rPr lang="zh-CN" altLang="en-US" sz="1600" dirty="0">
                <a:latin typeface="+mn-lt"/>
              </a:rPr>
              <a:t>。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11188" y="714356"/>
            <a:ext cx="6032514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400" b="1" dirty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使用技巧</a:t>
            </a:r>
            <a:endParaRPr lang="en-US" altLang="zh-CN" sz="2400" b="1" dirty="0">
              <a:solidFill>
                <a:schemeClr val="bg2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ts val="600"/>
              </a:spcBef>
            </a:pPr>
            <a:r>
              <a:rPr lang="en-US" altLang="zh-CN" sz="2000" b="1" dirty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	C.</a:t>
            </a:r>
            <a:r>
              <a:rPr lang="zh-CN" altLang="en-US" sz="2000" b="1" dirty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 如何缩小检索范围？</a:t>
            </a:r>
            <a:endParaRPr lang="zh-CN" alt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701591"/>
            <a:ext cx="8388424" cy="4823753"/>
          </a:xfrm>
          <a:prstGeom prst="rect">
            <a:avLst/>
          </a:prstGeom>
        </p:spPr>
      </p:pic>
      <p:sp>
        <p:nvSpPr>
          <p:cNvPr id="5" name="圆角矩形标注 4"/>
          <p:cNvSpPr>
            <a:spLocks noChangeArrowheads="1"/>
          </p:cNvSpPr>
          <p:nvPr/>
        </p:nvSpPr>
        <p:spPr bwMode="auto">
          <a:xfrm>
            <a:off x="971600" y="853534"/>
            <a:ext cx="2950567" cy="374571"/>
          </a:xfrm>
          <a:prstGeom prst="wedgeRoundRectCallout">
            <a:avLst>
              <a:gd name="adj1" fmla="val -52511"/>
              <a:gd name="adj2" fmla="val 413840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1600" dirty="0">
                <a:latin typeface="+mn-lt"/>
              </a:rPr>
              <a:t>在一次</a:t>
            </a:r>
            <a:r>
              <a:rPr lang="zh-CN" altLang="en-US" sz="1600" dirty="0" smtClean="0">
                <a:latin typeface="+mn-lt"/>
              </a:rPr>
              <a:t>检索结果中</a:t>
            </a:r>
            <a:r>
              <a:rPr lang="zh-CN" altLang="en-US" sz="1600" dirty="0">
                <a:latin typeface="+mn-lt"/>
              </a:rPr>
              <a:t>筛选体裁</a:t>
            </a:r>
          </a:p>
        </p:txBody>
      </p:sp>
      <p:sp>
        <p:nvSpPr>
          <p:cNvPr id="6" name="矩形: 圆角 5"/>
          <p:cNvSpPr/>
          <p:nvPr/>
        </p:nvSpPr>
        <p:spPr>
          <a:xfrm>
            <a:off x="395536" y="2708920"/>
            <a:ext cx="720080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2" y="1926344"/>
            <a:ext cx="4810125" cy="1781175"/>
          </a:xfrm>
          <a:prstGeom prst="rect">
            <a:avLst/>
          </a:prstGeom>
        </p:spPr>
      </p:pic>
      <p:sp>
        <p:nvSpPr>
          <p:cNvPr id="9" name="矩形: 圆角 8"/>
          <p:cNvSpPr/>
          <p:nvPr/>
        </p:nvSpPr>
        <p:spPr>
          <a:xfrm>
            <a:off x="2555776" y="1619288"/>
            <a:ext cx="720080" cy="29754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标注 4"/>
          <p:cNvSpPr>
            <a:spLocks noChangeArrowheads="1"/>
          </p:cNvSpPr>
          <p:nvPr/>
        </p:nvSpPr>
        <p:spPr bwMode="auto">
          <a:xfrm>
            <a:off x="4427984" y="853533"/>
            <a:ext cx="3960440" cy="374571"/>
          </a:xfrm>
          <a:prstGeom prst="wedgeRoundRectCallout">
            <a:avLst>
              <a:gd name="adj1" fmla="val -56223"/>
              <a:gd name="adj2" fmla="val 268626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1600" dirty="0">
                <a:latin typeface="+mn-lt"/>
              </a:rPr>
              <a:t>点击</a:t>
            </a:r>
            <a:r>
              <a:rPr lang="en-US" altLang="zh-CN" sz="1600" dirty="0">
                <a:latin typeface="+mn-lt"/>
              </a:rPr>
              <a:t>Refine</a:t>
            </a:r>
            <a:r>
              <a:rPr lang="zh-CN" altLang="en-US" sz="1600" dirty="0" smtClean="0">
                <a:latin typeface="+mn-lt"/>
              </a:rPr>
              <a:t>，可找到用过的</a:t>
            </a:r>
            <a:r>
              <a:rPr lang="zh-CN" altLang="en-US" sz="1600" dirty="0">
                <a:latin typeface="+mn-lt"/>
              </a:rPr>
              <a:t>检索式</a:t>
            </a:r>
          </a:p>
        </p:txBody>
      </p:sp>
    </p:spTree>
    <p:extLst>
      <p:ext uri="{BB962C8B-B14F-4D97-AF65-F5344CB8AC3E}">
        <p14:creationId xmlns="" xmlns:p14="http://schemas.microsoft.com/office/powerpoint/2010/main" val="336868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矩形 1"/>
          <p:cNvSpPr>
            <a:spLocks noChangeArrowheads="1"/>
          </p:cNvSpPr>
          <p:nvPr/>
        </p:nvSpPr>
        <p:spPr bwMode="auto">
          <a:xfrm>
            <a:off x="1000124" y="1714500"/>
            <a:ext cx="771528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Research Article		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研究论文</a:t>
            </a:r>
            <a:endParaRPr lang="en-US" altLang="zh-CN" sz="2000" dirty="0">
              <a:solidFill>
                <a:schemeClr val="bg1"/>
              </a:solidFill>
              <a:latin typeface="+mn-lt"/>
              <a:ea typeface="+mn-ea"/>
              <a:cs typeface="+mj-cs"/>
            </a:endParaRPr>
          </a:p>
          <a:p>
            <a:pPr>
              <a:defRPr/>
            </a:pP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Primary Opinion	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原始观点</a:t>
            </a:r>
            <a:endParaRPr lang="en-US" altLang="zh-CN" sz="2000" dirty="0">
              <a:solidFill>
                <a:schemeClr val="bg1"/>
              </a:solidFill>
              <a:latin typeface="+mn-lt"/>
              <a:ea typeface="+mn-ea"/>
              <a:cs typeface="+mj-cs"/>
            </a:endParaRPr>
          </a:p>
          <a:p>
            <a:pPr>
              <a:defRPr/>
            </a:pP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Case Report		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案例报告</a:t>
            </a:r>
            <a:endParaRPr lang="en-US" altLang="zh-CN" sz="2000" dirty="0">
              <a:solidFill>
                <a:schemeClr val="bg1"/>
              </a:solidFill>
              <a:latin typeface="+mn-lt"/>
              <a:ea typeface="+mn-ea"/>
              <a:cs typeface="+mj-cs"/>
            </a:endParaRPr>
          </a:p>
          <a:p>
            <a:pPr>
              <a:defRPr/>
            </a:pP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Brief Report		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快报</a:t>
            </a:r>
            <a:endParaRPr lang="en-US" altLang="zh-CN" sz="2000" dirty="0">
              <a:solidFill>
                <a:schemeClr val="bg1"/>
              </a:solidFill>
              <a:latin typeface="+mn-lt"/>
              <a:ea typeface="+mn-ea"/>
              <a:cs typeface="+mj-cs"/>
            </a:endParaRPr>
          </a:p>
          <a:p>
            <a:pPr>
              <a:defRPr/>
            </a:pP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Book Review		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书评</a:t>
            </a:r>
            <a:endParaRPr lang="en-US" altLang="zh-CN" sz="2000" dirty="0">
              <a:solidFill>
                <a:schemeClr val="bg1"/>
              </a:solidFill>
              <a:latin typeface="+mn-lt"/>
              <a:ea typeface="+mn-ea"/>
              <a:cs typeface="+mj-cs"/>
            </a:endParaRPr>
          </a:p>
          <a:p>
            <a:pPr>
              <a:defRPr/>
            </a:pP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Discussion		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会议或讨论的结果</a:t>
            </a:r>
            <a:endParaRPr lang="en-US" altLang="zh-CN" sz="2000" dirty="0">
              <a:solidFill>
                <a:schemeClr val="bg1"/>
              </a:solidFill>
              <a:latin typeface="+mn-lt"/>
              <a:ea typeface="+mn-ea"/>
              <a:cs typeface="+mj-cs"/>
            </a:endParaRPr>
          </a:p>
          <a:p>
            <a:pPr>
              <a:defRPr/>
            </a:pP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Chapter			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会议录和电子书</a:t>
            </a:r>
            <a:endParaRPr lang="en-US" altLang="zh-CN" sz="2000" dirty="0">
              <a:solidFill>
                <a:schemeClr val="bg1"/>
              </a:solidFill>
              <a:latin typeface="+mn-lt"/>
              <a:ea typeface="+mn-ea"/>
              <a:cs typeface="+mj-cs"/>
            </a:endParaRPr>
          </a:p>
          <a:p>
            <a:pPr>
              <a:defRPr/>
            </a:pP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Prelim			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序言或目录的检索结果</a:t>
            </a:r>
            <a:endParaRPr lang="en-US" altLang="zh-CN" sz="2000" dirty="0">
              <a:solidFill>
                <a:schemeClr val="bg1"/>
              </a:solidFill>
              <a:latin typeface="+mn-lt"/>
              <a:ea typeface="+mn-ea"/>
              <a:cs typeface="+mj-cs"/>
            </a:endParaRPr>
          </a:p>
          <a:p>
            <a:pPr>
              <a:defRPr/>
            </a:pP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Editorial		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编者的话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（</a:t>
            </a:r>
            <a:r>
              <a:rPr lang="zh-CN" altLang="en-US" sz="14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介绍某期刊</a:t>
            </a:r>
            <a:r>
              <a:rPr lang="zh-CN" altLang="en-US" sz="1400" dirty="0">
                <a:solidFill>
                  <a:schemeClr val="bg1"/>
                </a:solidFill>
              </a:rPr>
              <a:t>新一年发展方向和新编委成员）</a:t>
            </a:r>
            <a:endParaRPr lang="en-US" altLang="zh-CN" sz="2000" dirty="0">
              <a:solidFill>
                <a:schemeClr val="bg1"/>
              </a:solidFill>
              <a:latin typeface="+mn-lt"/>
              <a:ea typeface="+mn-ea"/>
              <a:cs typeface="+mj-cs"/>
            </a:endParaRPr>
          </a:p>
          <a:p>
            <a:pPr>
              <a:defRPr/>
            </a:pPr>
            <a:endParaRPr lang="en-US" altLang="zh-CN" sz="2000" dirty="0">
              <a:solidFill>
                <a:schemeClr val="bg1"/>
              </a:solidFill>
              <a:latin typeface="+mn-lt"/>
              <a:ea typeface="+mn-ea"/>
              <a:cs typeface="+mj-cs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55576" y="763588"/>
            <a:ext cx="7670086" cy="50482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 anchorCtr="0"/>
          <a:lstStyle/>
          <a:p>
            <a:pPr algn="ctr">
              <a:spcBef>
                <a:spcPts val="0"/>
              </a:spcBef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+mn-lt"/>
                <a:ea typeface="+mn-ea"/>
                <a:cs typeface="+mj-cs"/>
              </a:rPr>
              <a:t>ASCE</a:t>
            </a:r>
            <a:r>
              <a:rPr lang="zh-CN" altLang="en-US" sz="2000" b="1" dirty="0">
                <a:solidFill>
                  <a:schemeClr val="tx1"/>
                </a:solidFill>
                <a:latin typeface="+mn-lt"/>
                <a:ea typeface="+mn-ea"/>
                <a:cs typeface="+mj-cs"/>
              </a:rPr>
              <a:t>的</a:t>
            </a:r>
            <a:r>
              <a:rPr lang="zh-CN" altLang="en-US" sz="2000" b="1" dirty="0" smtClean="0">
                <a:solidFill>
                  <a:schemeClr val="tx1"/>
                </a:solidFill>
                <a:latin typeface="+mn-lt"/>
                <a:ea typeface="+mn-ea"/>
                <a:cs typeface="+mj-cs"/>
              </a:rPr>
              <a:t>常见期刊文章体裁有</a:t>
            </a:r>
            <a:r>
              <a:rPr lang="zh-CN" altLang="en-US" sz="2000" b="1" dirty="0">
                <a:solidFill>
                  <a:schemeClr val="tx1"/>
                </a:solidFill>
                <a:latin typeface="+mn-lt"/>
                <a:ea typeface="+mn-ea"/>
                <a:cs typeface="+mj-cs"/>
              </a:rPr>
              <a:t>哪些？</a:t>
            </a:r>
            <a:endParaRPr lang="en-US" altLang="zh-CN" sz="2000" b="1" dirty="0">
              <a:solidFill>
                <a:schemeClr val="tx1"/>
              </a:solidFill>
              <a:latin typeface="+mn-lt"/>
              <a:ea typeface="+mn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/>
          <a:srcRect l="10626" t="14537" r="5055" b="7149"/>
          <a:stretch/>
        </p:blipFill>
        <p:spPr>
          <a:xfrm>
            <a:off x="309467" y="1556792"/>
            <a:ext cx="8583014" cy="4248473"/>
          </a:xfrm>
          <a:prstGeom prst="rect">
            <a:avLst/>
          </a:prstGeom>
        </p:spPr>
      </p:pic>
      <p:sp>
        <p:nvSpPr>
          <p:cNvPr id="5" name="圆角矩形标注 4"/>
          <p:cNvSpPr>
            <a:spLocks noChangeArrowheads="1"/>
          </p:cNvSpPr>
          <p:nvPr/>
        </p:nvSpPr>
        <p:spPr bwMode="auto">
          <a:xfrm>
            <a:off x="6237015" y="846511"/>
            <a:ext cx="2444750" cy="919401"/>
          </a:xfrm>
          <a:prstGeom prst="wedgeRoundRectCallout">
            <a:avLst>
              <a:gd name="adj1" fmla="val -214216"/>
              <a:gd name="adj2" fmla="val 67588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zh-CN" altLang="en-US" sz="1600" dirty="0">
                <a:latin typeface="+mn-lt"/>
              </a:rPr>
              <a:t>选择深色区间的发文年份，有利于找到受关注度高的成熟研究成果</a:t>
            </a:r>
          </a:p>
        </p:txBody>
      </p:sp>
      <p:sp>
        <p:nvSpPr>
          <p:cNvPr id="6" name="圆角矩形标注 4"/>
          <p:cNvSpPr>
            <a:spLocks noChangeArrowheads="1"/>
          </p:cNvSpPr>
          <p:nvPr/>
        </p:nvSpPr>
        <p:spPr bwMode="auto">
          <a:xfrm>
            <a:off x="6228184" y="3277176"/>
            <a:ext cx="2444750" cy="646986"/>
          </a:xfrm>
          <a:prstGeom prst="wedgeRoundRectCallout">
            <a:avLst>
              <a:gd name="adj1" fmla="val -216878"/>
              <a:gd name="adj2" fmla="val 92534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zh-CN" altLang="en-US" sz="1600" dirty="0">
                <a:latin typeface="+mn-lt"/>
              </a:rPr>
              <a:t>选择与您所在单位有合作项目的国家或地区</a:t>
            </a:r>
          </a:p>
        </p:txBody>
      </p:sp>
      <p:sp>
        <p:nvSpPr>
          <p:cNvPr id="8" name="矩形: 圆角 7"/>
          <p:cNvSpPr/>
          <p:nvPr/>
        </p:nvSpPr>
        <p:spPr>
          <a:xfrm>
            <a:off x="2483768" y="5373216"/>
            <a:ext cx="720080" cy="29754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标注 4"/>
          <p:cNvSpPr>
            <a:spLocks noChangeArrowheads="1"/>
          </p:cNvSpPr>
          <p:nvPr/>
        </p:nvSpPr>
        <p:spPr bwMode="auto">
          <a:xfrm>
            <a:off x="6237015" y="5299219"/>
            <a:ext cx="2444750" cy="919401"/>
          </a:xfrm>
          <a:prstGeom prst="wedgeRoundRectCallout">
            <a:avLst>
              <a:gd name="adj1" fmla="val -168956"/>
              <a:gd name="adj2" fmla="val -35548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zh-CN" altLang="en-US" sz="1600" dirty="0">
                <a:latin typeface="+mn-lt"/>
              </a:rPr>
              <a:t>凡带有“全文访问” 标识的检索结果，都是您</a:t>
            </a:r>
            <a:r>
              <a:rPr lang="zh-CN" altLang="en-US" sz="1600" dirty="0" smtClean="0">
                <a:latin typeface="+mn-lt"/>
              </a:rPr>
              <a:t>所在单位已</a:t>
            </a:r>
            <a:r>
              <a:rPr lang="zh-CN" altLang="en-US" sz="1600" dirty="0">
                <a:latin typeface="+mn-lt"/>
              </a:rPr>
              <a:t>订购的内容</a:t>
            </a:r>
          </a:p>
        </p:txBody>
      </p:sp>
    </p:spTree>
    <p:extLst>
      <p:ext uri="{BB962C8B-B14F-4D97-AF65-F5344CB8AC3E}">
        <p14:creationId xmlns="" xmlns:p14="http://schemas.microsoft.com/office/powerpoint/2010/main" val="7922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/>
          <a:srcRect b="6765"/>
          <a:stretch/>
        </p:blipFill>
        <p:spPr>
          <a:xfrm>
            <a:off x="642938" y="1759767"/>
            <a:ext cx="5848350" cy="3685457"/>
          </a:xfrm>
          <a:prstGeom prst="rect">
            <a:avLst/>
          </a:prstGeom>
        </p:spPr>
      </p:pic>
      <p:sp>
        <p:nvSpPr>
          <p:cNvPr id="41989" name="圆角矩形标注 10"/>
          <p:cNvSpPr>
            <a:spLocks noChangeArrowheads="1"/>
          </p:cNvSpPr>
          <p:nvPr/>
        </p:nvSpPr>
        <p:spPr bwMode="auto">
          <a:xfrm>
            <a:off x="6607051" y="2963226"/>
            <a:ext cx="2357437" cy="1545955"/>
          </a:xfrm>
          <a:prstGeom prst="wedgeRoundRectCallout">
            <a:avLst>
              <a:gd name="adj1" fmla="val -96197"/>
              <a:gd name="adj2" fmla="val -62396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spcBef>
                <a:spcPct val="30000"/>
              </a:spcBef>
              <a:defRPr/>
            </a:pPr>
            <a:r>
              <a:rPr lang="zh-CN" altLang="en-US" sz="1600" dirty="0"/>
              <a:t>在</a:t>
            </a:r>
            <a:r>
              <a:rPr lang="en-US" altLang="zh-CN" sz="1600" dirty="0"/>
              <a:t>Anywhere</a:t>
            </a:r>
            <a:r>
              <a:rPr lang="zh-CN" altLang="en-US" sz="1600" dirty="0"/>
              <a:t>选项下检索作者单位名称中比较有特色的词或词组</a:t>
            </a:r>
            <a:endParaRPr lang="en-US" altLang="zh-CN" sz="1600" dirty="0"/>
          </a:p>
          <a:p>
            <a:pPr eaLnBrk="0" hangingPunct="0">
              <a:spcBef>
                <a:spcPct val="30000"/>
              </a:spcBef>
              <a:defRPr/>
            </a:pPr>
            <a:r>
              <a:rPr lang="en-US" altLang="zh-CN" sz="1600" dirty="0" err="1"/>
              <a:t>z.B</a:t>
            </a:r>
            <a:r>
              <a:rPr lang="zh-CN" altLang="en-US" sz="1600" dirty="0"/>
              <a:t>：</a:t>
            </a:r>
            <a:r>
              <a:rPr lang="en-US" altLang="zh-CN" sz="1600" dirty="0" err="1"/>
              <a:t>Xidian</a:t>
            </a:r>
            <a:r>
              <a:rPr lang="en-US" altLang="zh-CN" sz="1600" dirty="0"/>
              <a:t>=</a:t>
            </a:r>
            <a:r>
              <a:rPr lang="zh-CN" altLang="en-US" sz="1600" dirty="0"/>
              <a:t>西安电子科技大学</a:t>
            </a:r>
            <a:endParaRPr lang="en-US" altLang="zh-CN" sz="1600" dirty="0"/>
          </a:p>
        </p:txBody>
      </p:sp>
      <p:sp>
        <p:nvSpPr>
          <p:cNvPr id="41990" name="TextBox 11"/>
          <p:cNvSpPr txBox="1">
            <a:spLocks noChangeArrowheads="1"/>
          </p:cNvSpPr>
          <p:nvPr/>
        </p:nvSpPr>
        <p:spPr bwMode="auto">
          <a:xfrm rot="573170">
            <a:off x="6030878" y="998094"/>
            <a:ext cx="278128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新平台取消了按作者单位检索的选项，怎么办？</a:t>
            </a:r>
            <a:endParaRPr lang="en-US" altLang="zh-CN" b="1" dirty="0">
              <a:solidFill>
                <a:schemeClr val="bg1"/>
              </a:solidFill>
            </a:endParaRPr>
          </a:p>
          <a:p>
            <a:r>
              <a:rPr lang="zh-CN" altLang="en-US" b="1" dirty="0">
                <a:solidFill>
                  <a:schemeClr val="bg1"/>
                </a:solidFill>
              </a:rPr>
              <a:t>不用担心，</a:t>
            </a:r>
            <a:r>
              <a:rPr lang="en-US" altLang="zh-CN" b="1" dirty="0" err="1">
                <a:solidFill>
                  <a:schemeClr val="bg1"/>
                </a:solidFill>
              </a:rPr>
              <a:t>iGroup</a:t>
            </a:r>
            <a:r>
              <a:rPr lang="zh-CN" altLang="en-US" b="1" dirty="0">
                <a:solidFill>
                  <a:schemeClr val="bg1"/>
                </a:solidFill>
              </a:rPr>
              <a:t>帮您总结了两种办法。</a:t>
            </a:r>
            <a:endParaRPr lang="en-US" altLang="zh-CN" b="1" dirty="0">
              <a:solidFill>
                <a:schemeClr val="bg1"/>
              </a:solidFill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11188" y="714356"/>
            <a:ext cx="6032514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400" b="1" dirty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使用技巧</a:t>
            </a:r>
            <a:endParaRPr lang="en-US" altLang="zh-CN" sz="2400" b="1" dirty="0">
              <a:solidFill>
                <a:schemeClr val="bg2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ts val="600"/>
              </a:spcBef>
            </a:pPr>
            <a:r>
              <a:rPr lang="en-US" altLang="zh-CN" sz="2000" b="1" dirty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	C.</a:t>
            </a:r>
            <a:r>
              <a:rPr lang="zh-CN" altLang="en-US" sz="2000" b="1" dirty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 如何检索作者单位？</a:t>
            </a:r>
            <a:endParaRPr lang="zh-CN" alt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 animBg="1"/>
      <p:bldP spid="4199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38" y="764704"/>
            <a:ext cx="6001097" cy="3614995"/>
          </a:xfrm>
          <a:prstGeom prst="rect">
            <a:avLst/>
          </a:prstGeom>
        </p:spPr>
      </p:pic>
      <p:sp>
        <p:nvSpPr>
          <p:cNvPr id="41989" name="圆角矩形标注 10"/>
          <p:cNvSpPr>
            <a:spLocks noChangeArrowheads="1"/>
          </p:cNvSpPr>
          <p:nvPr/>
        </p:nvSpPr>
        <p:spPr bwMode="auto">
          <a:xfrm>
            <a:off x="6607051" y="2240579"/>
            <a:ext cx="2357437" cy="1001125"/>
          </a:xfrm>
          <a:prstGeom prst="wedgeRoundRectCallout">
            <a:avLst>
              <a:gd name="adj1" fmla="val -88655"/>
              <a:gd name="adj2" fmla="val -92842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spcBef>
                <a:spcPct val="30000"/>
              </a:spcBef>
              <a:defRPr/>
            </a:pPr>
            <a:r>
              <a:rPr lang="zh-CN" altLang="en-US" sz="1600" dirty="0"/>
              <a:t>或检索学校的邮政编码</a:t>
            </a:r>
            <a:endParaRPr lang="en-US" altLang="zh-CN" sz="1600" dirty="0"/>
          </a:p>
          <a:p>
            <a:pPr eaLnBrk="0" hangingPunct="0">
              <a:spcBef>
                <a:spcPct val="30000"/>
              </a:spcBef>
              <a:defRPr/>
            </a:pPr>
            <a:r>
              <a:rPr lang="en-US" altLang="zh-CN" sz="1600" dirty="0" err="1"/>
              <a:t>z.B</a:t>
            </a:r>
            <a:r>
              <a:rPr lang="zh-CN" altLang="en-US" sz="1600" dirty="0"/>
              <a:t>：</a:t>
            </a:r>
            <a:r>
              <a:rPr lang="en-US" altLang="zh-CN" sz="1600" dirty="0"/>
              <a:t>211167=</a:t>
            </a:r>
            <a:r>
              <a:rPr lang="zh-CN" altLang="en-US" sz="1600" dirty="0"/>
              <a:t>南京工程学院</a:t>
            </a:r>
            <a:endParaRPr lang="en-US" altLang="zh-CN" sz="16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4556801"/>
            <a:ext cx="8568952" cy="17713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80488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/>
          <a:srcRect b="12174"/>
          <a:stretch/>
        </p:blipFill>
        <p:spPr>
          <a:xfrm>
            <a:off x="590525" y="764704"/>
            <a:ext cx="5853683" cy="3672408"/>
          </a:xfrm>
          <a:prstGeom prst="rect">
            <a:avLst/>
          </a:prstGeom>
        </p:spPr>
      </p:pic>
      <p:sp>
        <p:nvSpPr>
          <p:cNvPr id="41989" name="圆角矩形标注 10"/>
          <p:cNvSpPr>
            <a:spLocks noChangeArrowheads="1"/>
          </p:cNvSpPr>
          <p:nvPr/>
        </p:nvSpPr>
        <p:spPr bwMode="auto">
          <a:xfrm>
            <a:off x="6084169" y="2091261"/>
            <a:ext cx="2880320" cy="1627680"/>
          </a:xfrm>
          <a:prstGeom prst="wedgeRoundRectCallout">
            <a:avLst>
              <a:gd name="adj1" fmla="val -89220"/>
              <a:gd name="adj2" fmla="val -50362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spcBef>
                <a:spcPct val="30000"/>
              </a:spcBef>
              <a:defRPr/>
            </a:pPr>
            <a:r>
              <a:rPr lang="zh-CN" altLang="en-US" sz="1600" dirty="0"/>
              <a:t>另外，检索相关行业学协会的名称，可以找到研究人员对行业标准的解读和运用。</a:t>
            </a:r>
            <a:endParaRPr lang="en-US" altLang="zh-CN" sz="1600" dirty="0"/>
          </a:p>
          <a:p>
            <a:pPr eaLnBrk="0" hangingPunct="0">
              <a:spcBef>
                <a:spcPct val="30000"/>
              </a:spcBef>
              <a:defRPr/>
            </a:pPr>
            <a:r>
              <a:rPr lang="en-US" altLang="zh-CN" sz="1600" dirty="0" err="1"/>
              <a:t>z.B</a:t>
            </a:r>
            <a:r>
              <a:rPr lang="en-US" altLang="zh-CN" sz="1600" dirty="0"/>
              <a:t>.</a:t>
            </a:r>
            <a:r>
              <a:rPr lang="zh-CN" altLang="en-US" sz="1600" dirty="0"/>
              <a:t>：</a:t>
            </a:r>
            <a:r>
              <a:rPr lang="en-US" altLang="zh-CN" sz="1600" dirty="0"/>
              <a:t>AIA=</a:t>
            </a:r>
            <a:r>
              <a:rPr lang="zh-CN" altLang="en-US" sz="1600" dirty="0"/>
              <a:t>美国建筑师协会</a:t>
            </a:r>
            <a:endParaRPr lang="en-US" altLang="zh-CN" sz="1600" dirty="0"/>
          </a:p>
          <a:p>
            <a:pPr eaLnBrk="0" hangingPunct="0">
              <a:spcBef>
                <a:spcPct val="30000"/>
              </a:spcBef>
              <a:defRPr/>
            </a:pPr>
            <a:r>
              <a:rPr lang="en-US" altLang="zh-CN" sz="1600" dirty="0"/>
              <a:t>        AWWA=</a:t>
            </a:r>
            <a:r>
              <a:rPr lang="zh-CN" altLang="en-US" sz="1600" dirty="0"/>
              <a:t>美国用水协会</a:t>
            </a:r>
            <a:endParaRPr lang="en-US" altLang="zh-CN" sz="16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/>
          <a:srcRect b="14607"/>
          <a:stretch/>
        </p:blipFill>
        <p:spPr>
          <a:xfrm>
            <a:off x="611560" y="4581128"/>
            <a:ext cx="8388000" cy="20551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000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000364" y="3258184"/>
            <a:ext cx="3332964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3050" indent="-273050" algn="ctr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zh-CN" altLang="en-US" sz="3200" b="1" dirty="0" smtClean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文章和作者推荐</a:t>
            </a:r>
            <a:endParaRPr lang="zh-CN" altLang="en-US" sz="3200" b="1" dirty="0">
              <a:solidFill>
                <a:schemeClr val="bg2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714348" y="2071674"/>
            <a:ext cx="8001000" cy="40322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ASCE 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拥有</a:t>
            </a: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14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万会员，其中 </a:t>
            </a: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6200 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多位土木工程师服务于 </a:t>
            </a: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ASCE 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的技术委员会。学会的技术活动委员会 </a:t>
            </a: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 (TAC)  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下设 </a:t>
            </a: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12 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个部门或分会，举办会议并编撰会议录：</a:t>
            </a:r>
            <a:endParaRPr lang="en-US" altLang="zh-CN" sz="1600" dirty="0">
              <a:solidFill>
                <a:schemeClr val="bg1"/>
              </a:solidFill>
              <a:latin typeface="+mn-lt"/>
              <a:ea typeface="+mn-ea"/>
              <a:cs typeface="+mj-cs"/>
            </a:endParaRPr>
          </a:p>
          <a:p>
            <a:pPr>
              <a:defRPr/>
            </a:pPr>
            <a:endParaRPr lang="en-US" altLang="zh-CN" sz="1600" dirty="0">
              <a:solidFill>
                <a:schemeClr val="bg1"/>
              </a:solidFill>
              <a:latin typeface="+mn-lt"/>
              <a:ea typeface="+mn-ea"/>
              <a:cs typeface="+mj-cs"/>
            </a:endParaRPr>
          </a:p>
          <a:p>
            <a:pPr>
              <a:defRPr/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Aerospace Division (ASD)				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航空航天部门</a:t>
            </a:r>
            <a:endParaRPr lang="en-US" altLang="zh-CN" sz="1600" dirty="0">
              <a:solidFill>
                <a:schemeClr val="bg1"/>
              </a:solidFill>
              <a:latin typeface="+mn-lt"/>
              <a:ea typeface="+mn-ea"/>
              <a:cs typeface="+mj-cs"/>
            </a:endParaRPr>
          </a:p>
          <a:p>
            <a:pPr>
              <a:defRPr/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Committee on Metrication (COM)			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公制计算委员会</a:t>
            </a:r>
            <a:endParaRPr lang="en-US" altLang="zh-CN" sz="1600" dirty="0">
              <a:solidFill>
                <a:schemeClr val="bg1"/>
              </a:solidFill>
              <a:latin typeface="+mn-lt"/>
              <a:ea typeface="+mn-ea"/>
              <a:cs typeface="+mj-cs"/>
            </a:endParaRPr>
          </a:p>
          <a:p>
            <a:pPr>
              <a:defRPr/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Committee on Sustainability (CS)			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可持续会员会</a:t>
            </a:r>
            <a:endParaRPr lang="en-US" altLang="zh-CN" sz="1600" dirty="0">
              <a:solidFill>
                <a:schemeClr val="bg1"/>
              </a:solidFill>
              <a:latin typeface="+mn-lt"/>
              <a:ea typeface="+mn-ea"/>
              <a:cs typeface="+mj-cs"/>
            </a:endParaRPr>
          </a:p>
          <a:p>
            <a:pPr>
              <a:defRPr/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Council on Disaster Reduction (CDR)			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减灾理事会 </a:t>
            </a:r>
            <a:endParaRPr lang="en-US" altLang="zh-CN" sz="1600" dirty="0">
              <a:solidFill>
                <a:schemeClr val="bg1"/>
              </a:solidFill>
              <a:latin typeface="+mn-lt"/>
              <a:ea typeface="+mn-ea"/>
              <a:cs typeface="+mj-cs"/>
            </a:endParaRPr>
          </a:p>
          <a:p>
            <a:pPr>
              <a:defRPr/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Energy Division (EYD)				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能源部门</a:t>
            </a:r>
            <a:endParaRPr lang="en-US" altLang="zh-CN" sz="1600" dirty="0">
              <a:solidFill>
                <a:schemeClr val="bg1"/>
              </a:solidFill>
              <a:latin typeface="+mn-lt"/>
              <a:ea typeface="+mn-ea"/>
              <a:cs typeface="+mj-cs"/>
            </a:endParaRPr>
          </a:p>
          <a:p>
            <a:pPr>
              <a:defRPr/>
            </a:pPr>
            <a:r>
              <a:rPr lang="en-US" altLang="zh-CN" sz="1600" dirty="0" err="1">
                <a:solidFill>
                  <a:schemeClr val="bg1"/>
                </a:solidFill>
                <a:latin typeface="+mn-lt"/>
                <a:ea typeface="+mn-ea"/>
                <a:cs typeface="+mj-cs"/>
              </a:rPr>
              <a:t>Geomatics</a:t>
            </a: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 Division (GMD)				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地理测绘部门</a:t>
            </a:r>
            <a:endParaRPr lang="en-US" altLang="zh-CN" sz="1600" dirty="0">
              <a:solidFill>
                <a:schemeClr val="bg1"/>
              </a:solidFill>
              <a:latin typeface="+mn-lt"/>
              <a:ea typeface="+mn-ea"/>
              <a:cs typeface="+mj-cs"/>
            </a:endParaRPr>
          </a:p>
          <a:p>
            <a:pPr>
              <a:defRPr/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Pipeline Division (PLD)				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管线部门</a:t>
            </a:r>
            <a:endParaRPr lang="en-US" altLang="zh-CN" sz="1600" dirty="0">
              <a:solidFill>
                <a:schemeClr val="bg1"/>
              </a:solidFill>
              <a:latin typeface="+mn-lt"/>
              <a:ea typeface="+mn-ea"/>
              <a:cs typeface="+mj-cs"/>
            </a:endParaRPr>
          </a:p>
          <a:p>
            <a:pPr>
              <a:defRPr/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Technical Council on Cold Regions Engineering (TCCRE)	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极寒地区工程技术理事会</a:t>
            </a:r>
            <a:endParaRPr lang="en-US" altLang="zh-CN" sz="1600" dirty="0">
              <a:solidFill>
                <a:schemeClr val="bg1"/>
              </a:solidFill>
              <a:latin typeface="+mn-lt"/>
              <a:ea typeface="+mn-ea"/>
              <a:cs typeface="+mj-cs"/>
            </a:endParaRPr>
          </a:p>
          <a:p>
            <a:pPr>
              <a:defRPr/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Technical Council on Computers and IT (TCCIT)		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计算机和信息技术理事会</a:t>
            </a:r>
            <a:endParaRPr lang="en-US" altLang="zh-CN" sz="1600" dirty="0">
              <a:solidFill>
                <a:schemeClr val="bg1"/>
              </a:solidFill>
              <a:latin typeface="+mn-lt"/>
              <a:ea typeface="+mn-ea"/>
              <a:cs typeface="+mj-cs"/>
            </a:endParaRPr>
          </a:p>
          <a:p>
            <a:pPr>
              <a:defRPr/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Technical Council on Forensic Engineering (TCFE)		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工程法律事务理事会</a:t>
            </a:r>
            <a:endParaRPr lang="en-US" altLang="zh-CN" sz="1600" dirty="0">
              <a:solidFill>
                <a:schemeClr val="bg1"/>
              </a:solidFill>
              <a:latin typeface="+mn-lt"/>
              <a:ea typeface="+mn-ea"/>
              <a:cs typeface="+mj-cs"/>
            </a:endParaRPr>
          </a:p>
          <a:p>
            <a:pPr>
              <a:defRPr/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Lifeline and Earthquake Engineering (TCLEE)		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生命线工程和地震工程</a:t>
            </a:r>
            <a:endParaRPr lang="en-US" altLang="zh-CN" sz="1600" dirty="0">
              <a:solidFill>
                <a:schemeClr val="bg1"/>
              </a:solidFill>
              <a:latin typeface="+mn-lt"/>
              <a:ea typeface="+mn-ea"/>
              <a:cs typeface="+mj-cs"/>
            </a:endParaRPr>
          </a:p>
          <a:p>
            <a:pPr>
              <a:defRPr/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Technical Council on Wind Engineering (TCWE)		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风能工程技术理事会</a:t>
            </a:r>
            <a:endParaRPr lang="en-US" altLang="zh-CN" sz="1600" dirty="0">
              <a:solidFill>
                <a:schemeClr val="bg1"/>
              </a:solidFill>
              <a:latin typeface="+mn-lt"/>
              <a:ea typeface="+mn-ea"/>
              <a:cs typeface="+mj-cs"/>
            </a:endParaRPr>
          </a:p>
          <a:p>
            <a:pPr>
              <a:defRPr/>
            </a:pPr>
            <a:endParaRPr lang="en-US" altLang="zh-CN" sz="1600" dirty="0">
              <a:solidFill>
                <a:schemeClr val="bg1"/>
              </a:solidFill>
              <a:latin typeface="+mn-lt"/>
              <a:ea typeface="+mn-ea"/>
              <a:cs typeface="+mj-cs"/>
            </a:endParaRPr>
          </a:p>
        </p:txBody>
      </p:sp>
      <p:sp>
        <p:nvSpPr>
          <p:cNvPr id="30724" name="TextBox 6"/>
          <p:cNvSpPr txBox="1">
            <a:spLocks noChangeArrowheads="1"/>
          </p:cNvSpPr>
          <p:nvPr/>
        </p:nvSpPr>
        <p:spPr bwMode="auto">
          <a:xfrm>
            <a:off x="642910" y="1500174"/>
            <a:ext cx="4429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ASCE </a:t>
            </a:r>
            <a:r>
              <a:rPr lang="zh-CN" altLang="en-US" sz="2800" b="1" dirty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下属技术部门</a:t>
            </a:r>
          </a:p>
        </p:txBody>
      </p:sp>
    </p:spTree>
    <p:extLst>
      <p:ext uri="{BB962C8B-B14F-4D97-AF65-F5344CB8AC3E}">
        <p14:creationId xmlns="" xmlns:p14="http://schemas.microsoft.com/office/powerpoint/2010/main" val="276864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072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75" y="1420222"/>
            <a:ext cx="8143875" cy="46730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73050" indent="-27305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lang="en-US" altLang="zh-CN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273050" indent="-273050">
              <a:spcBef>
                <a:spcPts val="4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altLang="zh-CN" sz="1600" i="1" dirty="0">
                <a:solidFill>
                  <a:schemeClr val="bg1"/>
                </a:solidFill>
                <a:latin typeface="+mn-lt"/>
                <a:ea typeface="+mn-ea"/>
              </a:rPr>
              <a:t>Modulus-Suction-Moisture Relationship for Compacted Soils in </a:t>
            </a:r>
            <a:r>
              <a:rPr lang="en-US" altLang="zh-CN" sz="1600" i="1" dirty="0" err="1">
                <a:solidFill>
                  <a:schemeClr val="bg1"/>
                </a:solidFill>
                <a:latin typeface="+mn-lt"/>
                <a:ea typeface="+mn-ea"/>
              </a:rPr>
              <a:t>Postcompaction</a:t>
            </a:r>
            <a:r>
              <a:rPr lang="en-US" altLang="zh-CN" sz="1600" i="1" dirty="0">
                <a:solidFill>
                  <a:schemeClr val="bg1"/>
                </a:solidFill>
                <a:latin typeface="+mn-lt"/>
                <a:ea typeface="+mn-ea"/>
              </a:rPr>
              <a:t> State </a:t>
            </a:r>
          </a:p>
          <a:p>
            <a:pPr marL="273050" indent="-273050">
              <a:spcBef>
                <a:spcPts val="400"/>
              </a:spcBef>
              <a:buClr>
                <a:srgbClr val="0BD0D9"/>
              </a:buClr>
              <a:buSzPct val="95000"/>
              <a:defRPr/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</a:rPr>
              <a:t>《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</a:rPr>
              <a:t>压实后状态下压实土壤的</a:t>
            </a: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</a:rPr>
              <a:t>Suction-Moisture</a:t>
            </a:r>
            <a:r>
              <a:rPr lang="zh-CN" altLang="en-US" sz="1600" dirty="0">
                <a:solidFill>
                  <a:schemeClr val="bg1"/>
                </a:solidFill>
              </a:rPr>
              <a:t>模量关系</a:t>
            </a:r>
            <a:r>
              <a:rPr lang="en-US" altLang="zh-CN" sz="1600" dirty="0">
                <a:solidFill>
                  <a:schemeClr val="bg1"/>
                </a:solidFill>
              </a:rPr>
              <a:t>》</a:t>
            </a:r>
          </a:p>
          <a:p>
            <a:pPr marL="273050" indent="-273050">
              <a:spcBef>
                <a:spcPts val="400"/>
              </a:spcBef>
              <a:buClr>
                <a:srgbClr val="0BD0D9"/>
              </a:buClr>
              <a:buSzPct val="95000"/>
              <a:defRPr/>
            </a:pP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</a:rPr>
              <a:t>作        者：威斯康辛大学土木和环境工程系教授</a:t>
            </a: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</a:rPr>
              <a:t>T. B. </a:t>
            </a:r>
            <a:r>
              <a:rPr lang="en-US" altLang="zh-CN" sz="1600" dirty="0" err="1">
                <a:solidFill>
                  <a:schemeClr val="bg1"/>
                </a:solidFill>
                <a:latin typeface="+mn-lt"/>
                <a:ea typeface="+mn-ea"/>
              </a:rPr>
              <a:t>Edil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</a:rPr>
              <a:t>、</a:t>
            </a: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</a:rPr>
              <a:t>P. J. </a:t>
            </a:r>
            <a:r>
              <a:rPr lang="en-US" altLang="zh-CN" sz="1600" dirty="0" err="1">
                <a:solidFill>
                  <a:schemeClr val="bg1"/>
                </a:solidFill>
                <a:latin typeface="+mn-lt"/>
                <a:ea typeface="+mn-ea"/>
              </a:rPr>
              <a:t>Bosscher</a:t>
            </a:r>
            <a:endParaRPr lang="en-US" altLang="zh-CN" sz="1600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273050" indent="-273050">
              <a:spcBef>
                <a:spcPts val="400"/>
              </a:spcBef>
              <a:buClr>
                <a:srgbClr val="0BD0D9"/>
              </a:buClr>
              <a:buSzPct val="95000"/>
              <a:defRPr/>
            </a:pP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</a:rPr>
              <a:t>下载量：</a:t>
            </a: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</a:rPr>
              <a:t>100 +</a:t>
            </a:r>
          </a:p>
          <a:p>
            <a:pPr marL="273050" indent="-273050">
              <a:spcBef>
                <a:spcPts val="400"/>
              </a:spcBef>
              <a:buClr>
                <a:srgbClr val="0BD0D9"/>
              </a:buClr>
              <a:buSzPct val="95000"/>
              <a:defRPr/>
            </a:pPr>
            <a:endParaRPr lang="en-US" altLang="zh-CN" sz="1600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273050" indent="-273050">
              <a:spcBef>
                <a:spcPts val="4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altLang="zh-CN" sz="1600" i="1" dirty="0">
                <a:solidFill>
                  <a:schemeClr val="bg1"/>
                </a:solidFill>
                <a:latin typeface="+mn-lt"/>
                <a:ea typeface="+mn-ea"/>
              </a:rPr>
              <a:t>Simplified Approach for the Seismic Response of a Pile Foundation</a:t>
            </a:r>
          </a:p>
          <a:p>
            <a:pPr marL="273050" indent="-273050">
              <a:spcBef>
                <a:spcPts val="400"/>
              </a:spcBef>
              <a:buClr>
                <a:srgbClr val="0BD0D9"/>
              </a:buClr>
              <a:buSzPct val="95000"/>
              <a:defRPr/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</a:rPr>
              <a:t>《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</a:rPr>
              <a:t>检测打桩地基地震反应的简化手段</a:t>
            </a: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</a:rPr>
              <a:t>》</a:t>
            </a:r>
          </a:p>
          <a:p>
            <a:pPr marL="273050" indent="-273050">
              <a:spcBef>
                <a:spcPts val="400"/>
              </a:spcBef>
              <a:buClr>
                <a:srgbClr val="0BD0D9"/>
              </a:buClr>
              <a:buSzPct val="95000"/>
              <a:defRPr/>
            </a:pP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</a:rPr>
              <a:t>作        者：卡塔尼亚大学土木和环境工程系教授</a:t>
            </a:r>
            <a:r>
              <a:rPr lang="it-IT" altLang="zh-CN" sz="1600" dirty="0">
                <a:solidFill>
                  <a:schemeClr val="bg1"/>
                </a:solidFill>
                <a:latin typeface="+mn-lt"/>
                <a:ea typeface="+mn-ea"/>
              </a:rPr>
              <a:t>Francesco Castelli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</a:rPr>
              <a:t>、</a:t>
            </a:r>
            <a:r>
              <a:rPr lang="it-IT" altLang="zh-CN" sz="1600" dirty="0">
                <a:solidFill>
                  <a:schemeClr val="bg1"/>
                </a:solidFill>
                <a:latin typeface="+mn-lt"/>
                <a:ea typeface="+mn-ea"/>
              </a:rPr>
              <a:t>Michele Maugeri</a:t>
            </a:r>
            <a:endParaRPr lang="en-US" altLang="zh-CN" sz="1600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273050" indent="-273050">
              <a:spcBef>
                <a:spcPts val="400"/>
              </a:spcBef>
              <a:buClr>
                <a:srgbClr val="0BD0D9"/>
              </a:buClr>
              <a:buSzPct val="95000"/>
              <a:defRPr/>
            </a:pP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</a:rPr>
              <a:t>下载量：</a:t>
            </a: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</a:rPr>
              <a:t>100+</a:t>
            </a:r>
          </a:p>
          <a:p>
            <a:pPr marL="273050" indent="-273050">
              <a:spcBef>
                <a:spcPts val="400"/>
              </a:spcBef>
              <a:buClr>
                <a:srgbClr val="0BD0D9"/>
              </a:buClr>
              <a:buSzPct val="95000"/>
              <a:defRPr/>
            </a:pPr>
            <a:endParaRPr lang="en-US" altLang="zh-CN" sz="1600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273050" indent="-273050">
              <a:spcBef>
                <a:spcPts val="4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altLang="zh-CN" sz="1600" i="1" dirty="0">
                <a:solidFill>
                  <a:schemeClr val="bg1"/>
                </a:solidFill>
                <a:latin typeface="+mn-lt"/>
                <a:ea typeface="+mn-ea"/>
              </a:rPr>
              <a:t>Axial Compression of Footings in </a:t>
            </a:r>
            <a:r>
              <a:rPr lang="en-US" altLang="zh-CN" sz="1600" i="1" dirty="0" err="1">
                <a:solidFill>
                  <a:schemeClr val="bg1"/>
                </a:solidFill>
                <a:latin typeface="+mn-lt"/>
                <a:ea typeface="+mn-ea"/>
              </a:rPr>
              <a:t>Cohesionless</a:t>
            </a:r>
            <a:r>
              <a:rPr lang="en-US" altLang="zh-CN" sz="1600" i="1" dirty="0">
                <a:solidFill>
                  <a:schemeClr val="bg1"/>
                </a:solidFill>
                <a:latin typeface="+mn-lt"/>
                <a:ea typeface="+mn-ea"/>
              </a:rPr>
              <a:t> Soils. II: Bearing Capacity</a:t>
            </a:r>
          </a:p>
          <a:p>
            <a:pPr marL="273050" indent="-273050">
              <a:spcBef>
                <a:spcPts val="400"/>
              </a:spcBef>
              <a:buClr>
                <a:srgbClr val="0BD0D9"/>
              </a:buClr>
              <a:buSzPct val="95000"/>
              <a:defRPr/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</a:rPr>
              <a:t>《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</a:rPr>
              <a:t>无粘性土壤中墩基的轴向挤压力，</a:t>
            </a: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</a:rPr>
              <a:t>II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</a:rPr>
              <a:t>：承载量</a:t>
            </a: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</a:rPr>
              <a:t>》</a:t>
            </a:r>
          </a:p>
          <a:p>
            <a:pPr marL="273050" indent="-273050">
              <a:spcBef>
                <a:spcPts val="400"/>
              </a:spcBef>
              <a:buClr>
                <a:srgbClr val="0BD0D9"/>
              </a:buClr>
              <a:buSzPct val="95000"/>
              <a:defRPr/>
            </a:pP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</a:rPr>
              <a:t>作        者：康奈尔大学土木和环境工程学院教授</a:t>
            </a: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</a:rPr>
              <a:t>Fred H. </a:t>
            </a:r>
            <a:r>
              <a:rPr lang="en-US" altLang="zh-CN" sz="1600" dirty="0" err="1">
                <a:solidFill>
                  <a:schemeClr val="bg1"/>
                </a:solidFill>
                <a:latin typeface="+mn-lt"/>
                <a:ea typeface="+mn-ea"/>
              </a:rPr>
              <a:t>Kulhawy</a:t>
            </a:r>
            <a:endParaRPr lang="en-US" altLang="zh-CN" sz="1600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273050" indent="-273050">
              <a:spcBef>
                <a:spcPts val="400"/>
              </a:spcBef>
              <a:buClr>
                <a:srgbClr val="0BD0D9"/>
              </a:buClr>
              <a:buSzPct val="95000"/>
              <a:defRPr/>
            </a:pP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</a:rPr>
              <a:t>下载量：</a:t>
            </a: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</a:rPr>
              <a:t>60 +</a:t>
            </a:r>
          </a:p>
        </p:txBody>
      </p:sp>
      <p:sp>
        <p:nvSpPr>
          <p:cNvPr id="3" name="矩形 10"/>
          <p:cNvSpPr>
            <a:spLocks noChangeArrowheads="1"/>
          </p:cNvSpPr>
          <p:nvPr/>
        </p:nvSpPr>
        <p:spPr bwMode="auto">
          <a:xfrm>
            <a:off x="714375" y="792867"/>
            <a:ext cx="4801314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sz="2400" b="1" dirty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2400" b="1" dirty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工程技术与地质环境工程杂志</a:t>
            </a:r>
            <a:r>
              <a:rPr lang="en-US" altLang="zh-CN" sz="2400" b="1" dirty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》</a:t>
            </a:r>
          </a:p>
          <a:p>
            <a:pPr>
              <a:spcBef>
                <a:spcPts val="600"/>
              </a:spcBef>
            </a:pPr>
            <a:r>
              <a:rPr lang="en-US" altLang="zh-CN" sz="2400" b="1" dirty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2015</a:t>
            </a:r>
            <a:r>
              <a:rPr lang="zh-CN" altLang="en-US" sz="2400" b="1" dirty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年下载量最高的三篇文章</a:t>
            </a:r>
            <a:endParaRPr lang="en-US" altLang="zh-CN" sz="2400" b="1" dirty="0">
              <a:solidFill>
                <a:schemeClr val="bg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000760" y="2539825"/>
            <a:ext cx="1285884" cy="285752"/>
          </a:xfrm>
          <a:prstGeom prst="rect">
            <a:avLst/>
          </a:prstGeom>
          <a:noFill/>
          <a:ln w="952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75" y="1412776"/>
            <a:ext cx="8143875" cy="46730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73050" indent="-27305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lang="en-US" altLang="zh-CN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273050" indent="-273050">
              <a:spcBef>
                <a:spcPts val="4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altLang="zh-CN" sz="1600" i="1" dirty="0">
                <a:solidFill>
                  <a:schemeClr val="bg1"/>
                </a:solidFill>
                <a:latin typeface="+mn-lt"/>
                <a:ea typeface="+mn-ea"/>
              </a:rPr>
              <a:t>Numerical Simulation of the Behavior of </a:t>
            </a:r>
            <a:r>
              <a:rPr lang="en-US" altLang="zh-CN" sz="1600" i="1" dirty="0" err="1">
                <a:solidFill>
                  <a:schemeClr val="bg1"/>
                </a:solidFill>
                <a:latin typeface="+mn-lt"/>
                <a:ea typeface="+mn-ea"/>
              </a:rPr>
              <a:t>Geocell</a:t>
            </a:r>
            <a:r>
              <a:rPr lang="en-US" altLang="zh-CN" sz="1600" i="1" dirty="0">
                <a:solidFill>
                  <a:schemeClr val="bg1"/>
                </a:solidFill>
                <a:latin typeface="+mn-lt"/>
                <a:ea typeface="+mn-ea"/>
              </a:rPr>
              <a:t> Reinforced Sand in Foundations</a:t>
            </a:r>
          </a:p>
          <a:p>
            <a:pPr marL="273050" indent="-273050">
              <a:spcBef>
                <a:spcPts val="400"/>
              </a:spcBef>
              <a:buClr>
                <a:srgbClr val="0BD0D9"/>
              </a:buClr>
              <a:buSzPct val="95000"/>
              <a:defRPr/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</a:rPr>
              <a:t>《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</a:rPr>
              <a:t>地基中加筋砂土作用的数值模拟</a:t>
            </a: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</a:rPr>
              <a:t>》</a:t>
            </a:r>
          </a:p>
          <a:p>
            <a:pPr marL="273050" indent="-273050">
              <a:spcBef>
                <a:spcPts val="400"/>
              </a:spcBef>
              <a:buClr>
                <a:srgbClr val="0BD0D9"/>
              </a:buClr>
              <a:buSzPct val="95000"/>
              <a:defRPr/>
            </a:pP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</a:rPr>
              <a:t>作        者：</a:t>
            </a: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</a:rPr>
              <a:t>印度科学研究院土木工程系副教授</a:t>
            </a: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</a:rPr>
              <a:t>G. </a:t>
            </a:r>
            <a:r>
              <a:rPr lang="en-US" altLang="zh-CN" sz="1600" dirty="0" err="1">
                <a:solidFill>
                  <a:schemeClr val="bg1"/>
                </a:solidFill>
                <a:latin typeface="+mn-lt"/>
                <a:ea typeface="+mn-ea"/>
              </a:rPr>
              <a:t>Madhavi</a:t>
            </a: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+mn-lt"/>
                <a:ea typeface="+mn-ea"/>
              </a:rPr>
              <a:t>Latha</a:t>
            </a:r>
            <a:endParaRPr lang="en-US" altLang="zh-CN" sz="1600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273050" indent="-273050">
              <a:spcBef>
                <a:spcPts val="400"/>
              </a:spcBef>
              <a:buClr>
                <a:srgbClr val="0BD0D9"/>
              </a:buClr>
              <a:buSzPct val="95000"/>
              <a:defRPr/>
            </a:pP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</a:rPr>
              <a:t>下载量：</a:t>
            </a: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</a:rPr>
              <a:t>110 +</a:t>
            </a:r>
          </a:p>
          <a:p>
            <a:pPr marL="273050" indent="-273050">
              <a:spcBef>
                <a:spcPts val="400"/>
              </a:spcBef>
              <a:buClr>
                <a:srgbClr val="0BD0D9"/>
              </a:buClr>
              <a:buSzPct val="95000"/>
              <a:defRPr/>
            </a:pPr>
            <a:endParaRPr lang="en-US" altLang="zh-CN" sz="1600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273050" indent="-273050">
              <a:spcBef>
                <a:spcPts val="4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altLang="zh-CN" sz="1600" i="1" dirty="0">
                <a:solidFill>
                  <a:schemeClr val="bg1"/>
                </a:solidFill>
                <a:latin typeface="+mn-lt"/>
                <a:ea typeface="+mn-ea"/>
              </a:rPr>
              <a:t>Discrete Element Method Simulations of the Critical State of a Granular Material</a:t>
            </a:r>
          </a:p>
          <a:p>
            <a:pPr marL="273050" indent="-273050">
              <a:spcBef>
                <a:spcPts val="400"/>
              </a:spcBef>
              <a:buClr>
                <a:srgbClr val="0BD0D9"/>
              </a:buClr>
              <a:buSzPct val="95000"/>
              <a:defRPr/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</a:rPr>
              <a:t>《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</a:rPr>
              <a:t>颗粒材料临界状态的离散单元法模拟</a:t>
            </a: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</a:rPr>
              <a:t>》</a:t>
            </a:r>
          </a:p>
          <a:p>
            <a:pPr marL="273050" indent="-273050">
              <a:spcBef>
                <a:spcPts val="400"/>
              </a:spcBef>
              <a:buClr>
                <a:srgbClr val="0BD0D9"/>
              </a:buClr>
              <a:buSzPct val="95000"/>
              <a:defRPr/>
            </a:pP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</a:rPr>
              <a:t>作        者：新墨西哥大学土木工程系教授</a:t>
            </a: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</a:rPr>
              <a:t>Tang-Tat Ng</a:t>
            </a:r>
          </a:p>
          <a:p>
            <a:pPr marL="273050" indent="-273050">
              <a:spcBef>
                <a:spcPts val="400"/>
              </a:spcBef>
              <a:buClr>
                <a:srgbClr val="0BD0D9"/>
              </a:buClr>
              <a:buSzPct val="95000"/>
              <a:defRPr/>
            </a:pP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</a:rPr>
              <a:t>被引用量：</a:t>
            </a: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</a:rPr>
              <a:t>50 +</a:t>
            </a:r>
          </a:p>
          <a:p>
            <a:pPr marL="273050" indent="-273050">
              <a:spcBef>
                <a:spcPts val="400"/>
              </a:spcBef>
              <a:buClr>
                <a:srgbClr val="0BD0D9"/>
              </a:buClr>
              <a:buSzPct val="95000"/>
              <a:defRPr/>
            </a:pPr>
            <a:endParaRPr lang="en-US" altLang="zh-CN" sz="1600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273050" indent="-273050">
              <a:spcBef>
                <a:spcPts val="4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altLang="zh-CN" sz="1600" i="1" dirty="0">
                <a:solidFill>
                  <a:schemeClr val="bg1"/>
                </a:solidFill>
                <a:latin typeface="+mn-lt"/>
                <a:ea typeface="+mn-ea"/>
              </a:rPr>
              <a:t>Vertical Uplift Capacity of Equally Spaced Horizontal Strip Anchors in Sand</a:t>
            </a:r>
          </a:p>
          <a:p>
            <a:pPr marL="273050" indent="-273050">
              <a:spcBef>
                <a:spcPts val="400"/>
              </a:spcBef>
              <a:buClr>
                <a:srgbClr val="0BD0D9"/>
              </a:buClr>
              <a:buSzPct val="95000"/>
              <a:defRPr/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</a:rPr>
              <a:t>《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</a:rPr>
              <a:t>沙中的等距水平带锚的垂直提升能力</a:t>
            </a: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</a:rPr>
              <a:t>》</a:t>
            </a:r>
          </a:p>
          <a:p>
            <a:pPr marL="273050" indent="-273050">
              <a:spcBef>
                <a:spcPts val="400"/>
              </a:spcBef>
              <a:buClr>
                <a:srgbClr val="0BD0D9"/>
              </a:buClr>
              <a:buSzPct val="95000"/>
              <a:defRPr/>
            </a:pP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</a:rPr>
              <a:t>作        者：印度科学研究院土木工程系讲师</a:t>
            </a:r>
            <a:r>
              <a:rPr lang="en-US" altLang="zh-CN" sz="1600" dirty="0" err="1">
                <a:solidFill>
                  <a:schemeClr val="bg1"/>
                </a:solidFill>
                <a:latin typeface="+mn-lt"/>
                <a:ea typeface="+mn-ea"/>
              </a:rPr>
              <a:t>Jyant</a:t>
            </a: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</a:rPr>
              <a:t> Kumar2</a:t>
            </a:r>
          </a:p>
          <a:p>
            <a:pPr marL="273050" indent="-273050">
              <a:spcBef>
                <a:spcPts val="400"/>
              </a:spcBef>
              <a:buClr>
                <a:srgbClr val="0BD0D9"/>
              </a:buClr>
              <a:buSzPct val="95000"/>
              <a:defRPr/>
            </a:pP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</a:rPr>
              <a:t>被引用量：</a:t>
            </a: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</a:rPr>
              <a:t>40 +</a:t>
            </a:r>
          </a:p>
        </p:txBody>
      </p:sp>
      <p:sp>
        <p:nvSpPr>
          <p:cNvPr id="3" name="矩形 10"/>
          <p:cNvSpPr>
            <a:spLocks noChangeArrowheads="1"/>
          </p:cNvSpPr>
          <p:nvPr/>
        </p:nvSpPr>
        <p:spPr bwMode="auto">
          <a:xfrm>
            <a:off x="611188" y="765175"/>
            <a:ext cx="4326826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sz="2400" b="1" dirty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2400" b="1" dirty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国际地质力学杂志</a:t>
            </a:r>
            <a:r>
              <a:rPr lang="en-US" altLang="zh-CN" sz="2400" b="1" dirty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》</a:t>
            </a:r>
          </a:p>
          <a:p>
            <a:pPr>
              <a:spcBef>
                <a:spcPts val="600"/>
              </a:spcBef>
            </a:pPr>
            <a:r>
              <a:rPr lang="en-US" altLang="zh-CN" sz="2400" b="1" dirty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2015</a:t>
            </a:r>
            <a:r>
              <a:rPr lang="zh-CN" altLang="en-US" sz="2400" b="1" dirty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年下载量最高的三篇文章</a:t>
            </a:r>
            <a:endParaRPr lang="en-US" altLang="zh-CN" sz="2400" b="1" dirty="0">
              <a:solidFill>
                <a:schemeClr val="bg2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75" y="880637"/>
            <a:ext cx="8143875" cy="52014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73050" indent="-27305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lang="en-US" altLang="zh-CN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273050" indent="-27305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altLang="zh-CN" b="1" dirty="0">
                <a:solidFill>
                  <a:schemeClr val="bg1"/>
                </a:solidFill>
                <a:latin typeface="+mn-lt"/>
                <a:ea typeface="+mn-ea"/>
              </a:rPr>
              <a:t>Jonathan D. Bray </a:t>
            </a:r>
            <a:r>
              <a:rPr lang="zh-CN" altLang="en-US" b="1" dirty="0">
                <a:solidFill>
                  <a:schemeClr val="bg1"/>
                </a:solidFill>
                <a:latin typeface="+mn-lt"/>
                <a:ea typeface="+mn-ea"/>
              </a:rPr>
              <a:t>教授、美国工程院院士</a:t>
            </a:r>
            <a:endParaRPr lang="en-US" altLang="zh-CN" sz="1600" b="1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273050" indent="-27305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altLang="zh-CN" sz="1400" dirty="0">
                <a:solidFill>
                  <a:schemeClr val="bg1"/>
                </a:solidFill>
                <a:latin typeface="+mn-lt"/>
                <a:ea typeface="+mn-ea"/>
              </a:rPr>
              <a:t>	Affiliation</a:t>
            </a:r>
            <a:r>
              <a:rPr lang="zh-CN" altLang="en-US" sz="1400" dirty="0">
                <a:solidFill>
                  <a:schemeClr val="bg1"/>
                </a:solidFill>
                <a:latin typeface="+mn-lt"/>
                <a:ea typeface="+mn-ea"/>
              </a:rPr>
              <a:t>：加州大学伯克利分校地质工程</a:t>
            </a:r>
            <a:endParaRPr lang="en-US" altLang="zh-CN" sz="1400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273050" indent="-27305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altLang="zh-CN" sz="1400" dirty="0">
                <a:solidFill>
                  <a:schemeClr val="bg1"/>
                </a:solidFill>
                <a:latin typeface="+mn-lt"/>
                <a:ea typeface="+mn-ea"/>
              </a:rPr>
              <a:t>	Research  interest</a:t>
            </a:r>
            <a:r>
              <a:rPr lang="zh-CN" altLang="en-US" sz="1400" dirty="0">
                <a:solidFill>
                  <a:schemeClr val="bg1"/>
                </a:solidFill>
                <a:latin typeface="+mn-lt"/>
                <a:ea typeface="+mn-ea"/>
              </a:rPr>
              <a:t>：地震工程中表面断裂、液化和地震滑坡的缓解技术；灾害响应措施</a:t>
            </a:r>
            <a:endParaRPr lang="en-US" altLang="zh-CN" sz="1400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273050" indent="-27305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altLang="zh-CN" sz="1400" dirty="0">
                <a:solidFill>
                  <a:schemeClr val="bg1"/>
                </a:solidFill>
                <a:latin typeface="+mn-lt"/>
                <a:ea typeface="+mn-ea"/>
              </a:rPr>
              <a:t>	Reviewer for</a:t>
            </a:r>
            <a:r>
              <a:rPr lang="zh-CN" altLang="en-US" sz="1400" dirty="0">
                <a:solidFill>
                  <a:schemeClr val="bg1"/>
                </a:solidFill>
                <a:latin typeface="+mn-lt"/>
                <a:ea typeface="+mn-ea"/>
              </a:rPr>
              <a:t>：</a:t>
            </a:r>
            <a:r>
              <a:rPr lang="en-US" altLang="zh-CN" sz="1400" dirty="0">
                <a:solidFill>
                  <a:schemeClr val="bg1"/>
                </a:solidFill>
                <a:latin typeface="+mn-lt"/>
                <a:ea typeface="+mn-ea"/>
              </a:rPr>
              <a:t>Journal of Geotechnical and </a:t>
            </a:r>
            <a:r>
              <a:rPr lang="en-US" altLang="zh-CN" sz="1400" dirty="0" err="1">
                <a:solidFill>
                  <a:schemeClr val="bg1"/>
                </a:solidFill>
                <a:latin typeface="+mn-lt"/>
                <a:ea typeface="+mn-ea"/>
              </a:rPr>
              <a:t>Geoenvironmental</a:t>
            </a:r>
            <a:r>
              <a:rPr lang="en-US" altLang="zh-CN" sz="1400" dirty="0">
                <a:solidFill>
                  <a:schemeClr val="bg1"/>
                </a:solidFill>
                <a:latin typeface="+mn-lt"/>
                <a:ea typeface="+mn-ea"/>
              </a:rPr>
              <a:t> Engineering, ASCE</a:t>
            </a:r>
          </a:p>
          <a:p>
            <a:pPr marL="273050" indent="-27305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altLang="zh-CN" sz="1400" dirty="0">
                <a:solidFill>
                  <a:schemeClr val="bg1"/>
                </a:solidFill>
                <a:latin typeface="+mn-lt"/>
                <a:ea typeface="+mn-ea"/>
              </a:rPr>
              <a:t>	Publication title &amp; link</a:t>
            </a:r>
            <a:r>
              <a:rPr lang="zh-CN" altLang="en-US" sz="1400" dirty="0">
                <a:solidFill>
                  <a:schemeClr val="bg1"/>
                </a:solidFill>
                <a:latin typeface="+mn-lt"/>
                <a:ea typeface="+mn-ea"/>
              </a:rPr>
              <a:t>：</a:t>
            </a:r>
            <a:endParaRPr lang="en-US" altLang="zh-CN" sz="1400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273050" indent="-27305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Arial" pitchFamily="34" charset="0"/>
              <a:buChar char="•"/>
              <a:defRPr/>
            </a:pPr>
            <a:r>
              <a:rPr lang="en-US" altLang="zh-CN" sz="1400" i="1" dirty="0">
                <a:solidFill>
                  <a:schemeClr val="bg1"/>
                </a:solidFill>
                <a:latin typeface="+mn-lt"/>
                <a:ea typeface="+mn-ea"/>
              </a:rPr>
              <a:t>Selection of Near-Fault Pulse Motions </a:t>
            </a:r>
            <a:r>
              <a:rPr lang="en-US" altLang="zh-CN" sz="1400" dirty="0">
                <a:solidFill>
                  <a:schemeClr val="bg1"/>
                </a:solidFill>
                <a:latin typeface="+mn-lt"/>
                <a:ea typeface="+mn-ea"/>
              </a:rPr>
              <a:t>(2014)</a:t>
            </a:r>
            <a:br>
              <a:rPr lang="en-US" altLang="zh-CN" sz="1400" dirty="0">
                <a:solidFill>
                  <a:schemeClr val="bg1"/>
                </a:solidFill>
                <a:latin typeface="+mn-lt"/>
                <a:ea typeface="+mn-ea"/>
              </a:rPr>
            </a:br>
            <a:r>
              <a:rPr lang="en-US" altLang="zh-CN" sz="1400" dirty="0">
                <a:solidFill>
                  <a:schemeClr val="bg1"/>
                </a:solidFill>
                <a:latin typeface="+mn-lt"/>
                <a:ea typeface="+mn-ea"/>
              </a:rPr>
              <a:t>《</a:t>
            </a:r>
            <a:r>
              <a:rPr lang="zh-CN" altLang="en-US" sz="1400" dirty="0">
                <a:solidFill>
                  <a:schemeClr val="bg1"/>
                </a:solidFill>
                <a:latin typeface="+mn-lt"/>
                <a:ea typeface="+mn-ea"/>
              </a:rPr>
              <a:t>近断层脉冲型地震动精选案例</a:t>
            </a:r>
            <a:r>
              <a:rPr lang="en-US" altLang="zh-CN" sz="1400" dirty="0">
                <a:solidFill>
                  <a:schemeClr val="bg1"/>
                </a:solidFill>
                <a:latin typeface="+mn-lt"/>
                <a:ea typeface="+mn-ea"/>
              </a:rPr>
              <a:t>》</a:t>
            </a:r>
          </a:p>
          <a:p>
            <a:pPr marL="273050" indent="-27305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altLang="zh-CN" sz="1400" dirty="0">
                <a:solidFill>
                  <a:schemeClr val="bg1"/>
                </a:solidFill>
                <a:latin typeface="+mn-lt"/>
                <a:ea typeface="+mn-ea"/>
              </a:rPr>
              <a:t>	</a:t>
            </a:r>
            <a:r>
              <a:rPr lang="en-US" altLang="zh-CN" sz="1400" u="sng" dirty="0">
                <a:solidFill>
                  <a:schemeClr val="bg1"/>
                </a:solidFill>
                <a:latin typeface="+mn-lt"/>
                <a:ea typeface="+mn-ea"/>
              </a:rPr>
              <a:t>http://dx.doi.org/10.1061/(ASCE)GT.1943-5606.0001129</a:t>
            </a:r>
          </a:p>
          <a:p>
            <a:pPr marL="273050" indent="-27305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Arial" pitchFamily="34" charset="0"/>
              <a:buChar char="•"/>
              <a:defRPr/>
            </a:pPr>
            <a:r>
              <a:rPr lang="en-US" altLang="zh-CN" sz="1400" i="1" dirty="0">
                <a:solidFill>
                  <a:schemeClr val="bg1"/>
                </a:solidFill>
                <a:latin typeface="+mn-lt"/>
                <a:ea typeface="+mn-ea"/>
              </a:rPr>
              <a:t>Centrifuge Tests of Adjacent Mat-Supported Buildings Affected by</a:t>
            </a:r>
            <a:br>
              <a:rPr lang="en-US" altLang="zh-CN" sz="1400" i="1" dirty="0">
                <a:solidFill>
                  <a:schemeClr val="bg1"/>
                </a:solidFill>
                <a:latin typeface="+mn-lt"/>
                <a:ea typeface="+mn-ea"/>
              </a:rPr>
            </a:br>
            <a:r>
              <a:rPr lang="en-US" altLang="zh-CN" sz="1400" i="1" dirty="0">
                <a:solidFill>
                  <a:schemeClr val="bg1"/>
                </a:solidFill>
                <a:latin typeface="+mn-lt"/>
                <a:ea typeface="+mn-ea"/>
              </a:rPr>
              <a:t>Liquefaction </a:t>
            </a:r>
            <a:r>
              <a:rPr lang="en-US" altLang="zh-CN" sz="1400" dirty="0">
                <a:solidFill>
                  <a:schemeClr val="bg1"/>
                </a:solidFill>
                <a:latin typeface="+mn-lt"/>
                <a:ea typeface="+mn-ea"/>
              </a:rPr>
              <a:t>(2014)</a:t>
            </a:r>
            <a:br>
              <a:rPr lang="en-US" altLang="zh-CN" sz="1400" dirty="0">
                <a:solidFill>
                  <a:schemeClr val="bg1"/>
                </a:solidFill>
                <a:latin typeface="+mn-lt"/>
                <a:ea typeface="+mn-ea"/>
              </a:rPr>
            </a:br>
            <a:r>
              <a:rPr lang="en-US" altLang="zh-CN" sz="1400" dirty="0">
                <a:solidFill>
                  <a:schemeClr val="bg1"/>
                </a:solidFill>
                <a:latin typeface="+mn-lt"/>
                <a:ea typeface="+mn-ea"/>
              </a:rPr>
              <a:t>《</a:t>
            </a:r>
            <a:r>
              <a:rPr lang="zh-CN" altLang="en-US" sz="1400" dirty="0">
                <a:solidFill>
                  <a:schemeClr val="bg1"/>
                </a:solidFill>
                <a:latin typeface="+mn-lt"/>
                <a:ea typeface="+mn-ea"/>
              </a:rPr>
              <a:t>地面液化中毗邻沉淀垫式地基楼房的离心测试</a:t>
            </a:r>
            <a:r>
              <a:rPr lang="en-US" altLang="zh-CN" sz="1400" dirty="0">
                <a:solidFill>
                  <a:schemeClr val="bg1"/>
                </a:solidFill>
                <a:latin typeface="+mn-lt"/>
                <a:ea typeface="+mn-ea"/>
              </a:rPr>
              <a:t>》</a:t>
            </a:r>
            <a:br>
              <a:rPr lang="en-US" altLang="zh-CN" sz="1400" dirty="0">
                <a:solidFill>
                  <a:schemeClr val="bg1"/>
                </a:solidFill>
                <a:latin typeface="+mn-lt"/>
                <a:ea typeface="+mn-ea"/>
              </a:rPr>
            </a:br>
            <a:r>
              <a:rPr lang="en-US" altLang="zh-CN" sz="1400" u="sng" dirty="0">
                <a:solidFill>
                  <a:schemeClr val="bg1"/>
                </a:solidFill>
                <a:latin typeface="+mn-lt"/>
                <a:ea typeface="+mn-ea"/>
              </a:rPr>
              <a:t>http://dx.doi.org/10.1061/(ASCE)GT.1943-5606.0001253</a:t>
            </a:r>
          </a:p>
          <a:p>
            <a:pPr marL="273050" indent="-27305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lang="en-US" altLang="zh-CN" sz="140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3" name="矩形 10"/>
          <p:cNvSpPr>
            <a:spLocks noChangeArrowheads="1"/>
          </p:cNvSpPr>
          <p:nvPr/>
        </p:nvSpPr>
        <p:spPr bwMode="auto">
          <a:xfrm>
            <a:off x="611188" y="765175"/>
            <a:ext cx="23118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400" b="1" dirty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知名作者</a:t>
            </a:r>
            <a:r>
              <a:rPr lang="en-US" altLang="zh-CN" sz="2400" b="1" dirty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&amp;</a:t>
            </a:r>
            <a:r>
              <a:rPr lang="zh-CN" altLang="en-US" sz="2400" b="1" dirty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编审</a:t>
            </a:r>
            <a:endParaRPr lang="en-US" altLang="zh-CN" sz="2400" b="1" dirty="0">
              <a:solidFill>
                <a:schemeClr val="bg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Picture 2" descr="http://www.ce.berkeley.edu/sites/default/files/profile_headshots/bray.jpg?1426169959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b="6377"/>
          <a:stretch>
            <a:fillRect/>
          </a:stretch>
        </p:blipFill>
        <p:spPr bwMode="auto">
          <a:xfrm>
            <a:off x="6715140" y="3143248"/>
            <a:ext cx="1643074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朱晞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l="5597" t="2412" r="4850"/>
          <a:stretch>
            <a:fillRect/>
          </a:stretch>
        </p:blipFill>
        <p:spPr bwMode="auto">
          <a:xfrm>
            <a:off x="6357950" y="1428736"/>
            <a:ext cx="2000264" cy="2529483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14375" y="880637"/>
            <a:ext cx="8143875" cy="60170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73050" indent="-27305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lang="en-US" altLang="zh-CN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273050" indent="-27305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zh-CN" altLang="en-US" b="1" dirty="0">
                <a:solidFill>
                  <a:schemeClr val="bg1"/>
                </a:solidFill>
                <a:latin typeface="+mn-lt"/>
                <a:ea typeface="+mn-ea"/>
              </a:rPr>
              <a:t>朱晞   教授</a:t>
            </a:r>
            <a:endParaRPr lang="en-US" altLang="zh-CN" b="1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273050" indent="-27305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altLang="zh-CN" sz="1400" dirty="0">
                <a:solidFill>
                  <a:schemeClr val="bg1"/>
                </a:solidFill>
                <a:latin typeface="+mn-lt"/>
                <a:ea typeface="+mn-ea"/>
              </a:rPr>
              <a:t>	Affiliation</a:t>
            </a:r>
            <a:r>
              <a:rPr lang="zh-CN" altLang="en-US" sz="1400" dirty="0">
                <a:solidFill>
                  <a:schemeClr val="bg1"/>
                </a:solidFill>
                <a:latin typeface="+mn-lt"/>
                <a:ea typeface="+mn-ea"/>
              </a:rPr>
              <a:t>：北京交通大学（原名北方交通大学）土木工程学院</a:t>
            </a:r>
            <a:endParaRPr lang="en-US" altLang="zh-CN" sz="1400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273050" indent="-27305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altLang="zh-CN" sz="1400" dirty="0">
                <a:solidFill>
                  <a:schemeClr val="bg1"/>
                </a:solidFill>
                <a:latin typeface="+mn-lt"/>
                <a:ea typeface="+mn-ea"/>
              </a:rPr>
              <a:t>	Research  interest</a:t>
            </a:r>
            <a:r>
              <a:rPr lang="zh-CN" altLang="en-US" sz="1400" dirty="0">
                <a:solidFill>
                  <a:schemeClr val="bg1"/>
                </a:solidFill>
                <a:latin typeface="+mn-lt"/>
                <a:ea typeface="+mn-ea"/>
              </a:rPr>
              <a:t>：国内桥梁抗震领域的顶尖专家</a:t>
            </a:r>
            <a:endParaRPr lang="en-US" altLang="zh-CN" sz="1400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273050" indent="-27305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altLang="zh-CN" sz="1400" dirty="0">
                <a:solidFill>
                  <a:schemeClr val="bg1"/>
                </a:solidFill>
                <a:latin typeface="+mn-lt"/>
                <a:ea typeface="+mn-ea"/>
              </a:rPr>
              <a:t>	Publication title &amp; link</a:t>
            </a:r>
            <a:r>
              <a:rPr lang="zh-CN" altLang="en-US" sz="1400" dirty="0">
                <a:solidFill>
                  <a:schemeClr val="bg1"/>
                </a:solidFill>
                <a:latin typeface="+mn-lt"/>
                <a:ea typeface="+mn-ea"/>
              </a:rPr>
              <a:t>：</a:t>
            </a:r>
            <a:endParaRPr lang="en-US" altLang="zh-CN" sz="1400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273050" indent="-27305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Arial" pitchFamily="34" charset="0"/>
              <a:buChar char="•"/>
              <a:defRPr/>
            </a:pPr>
            <a:r>
              <a:rPr lang="en-US" altLang="zh-CN" sz="1400" i="1" dirty="0">
                <a:solidFill>
                  <a:schemeClr val="bg1"/>
                </a:solidFill>
                <a:latin typeface="+mn-lt"/>
                <a:ea typeface="+mn-ea"/>
              </a:rPr>
              <a:t>Analysis of Effect of Dead Loads on Natural Frequencies of Beams </a:t>
            </a:r>
            <a:br>
              <a:rPr lang="en-US" altLang="zh-CN" sz="1400" i="1" dirty="0">
                <a:solidFill>
                  <a:schemeClr val="bg1"/>
                </a:solidFill>
                <a:latin typeface="+mn-lt"/>
                <a:ea typeface="+mn-ea"/>
              </a:rPr>
            </a:br>
            <a:r>
              <a:rPr lang="en-US" altLang="zh-CN" sz="1400" i="1" dirty="0">
                <a:solidFill>
                  <a:schemeClr val="bg1"/>
                </a:solidFill>
                <a:latin typeface="+mn-lt"/>
                <a:ea typeface="+mn-ea"/>
              </a:rPr>
              <a:t> Using Finite-Element Techniques </a:t>
            </a:r>
            <a:r>
              <a:rPr lang="en-US" altLang="zh-CN" sz="1400" dirty="0">
                <a:solidFill>
                  <a:schemeClr val="bg1"/>
                </a:solidFill>
                <a:latin typeface="+mn-lt"/>
                <a:ea typeface="+mn-ea"/>
              </a:rPr>
              <a:t>(1996)</a:t>
            </a:r>
            <a:br>
              <a:rPr lang="en-US" altLang="zh-CN" sz="1400" dirty="0">
                <a:solidFill>
                  <a:schemeClr val="bg1"/>
                </a:solidFill>
                <a:latin typeface="+mn-lt"/>
                <a:ea typeface="+mn-ea"/>
              </a:rPr>
            </a:br>
            <a:r>
              <a:rPr lang="en-US" altLang="zh-CN" sz="1400" dirty="0">
                <a:solidFill>
                  <a:schemeClr val="bg1"/>
                </a:solidFill>
                <a:latin typeface="+mn-lt"/>
                <a:ea typeface="+mn-ea"/>
              </a:rPr>
              <a:t>《</a:t>
            </a:r>
            <a:r>
              <a:rPr lang="zh-CN" altLang="en-US" sz="1400" dirty="0">
                <a:solidFill>
                  <a:schemeClr val="bg1"/>
                </a:solidFill>
                <a:latin typeface="+mn-lt"/>
                <a:ea typeface="+mn-ea"/>
              </a:rPr>
              <a:t>利用有限元技术分析恒载对梁固有振频的作用</a:t>
            </a:r>
            <a:r>
              <a:rPr lang="en-US" altLang="zh-CN" sz="1400" dirty="0">
                <a:solidFill>
                  <a:schemeClr val="bg1"/>
                </a:solidFill>
                <a:latin typeface="+mn-lt"/>
                <a:ea typeface="+mn-ea"/>
              </a:rPr>
              <a:t>》</a:t>
            </a:r>
            <a:br>
              <a:rPr lang="en-US" altLang="zh-CN" sz="1400" dirty="0">
                <a:solidFill>
                  <a:schemeClr val="bg1"/>
                </a:solidFill>
                <a:latin typeface="+mn-lt"/>
                <a:ea typeface="+mn-ea"/>
              </a:rPr>
            </a:br>
            <a:r>
              <a:rPr lang="en-US" altLang="zh-CN" sz="1400" u="sng" dirty="0">
                <a:solidFill>
                  <a:schemeClr val="bg1"/>
                </a:solidFill>
                <a:latin typeface="+mn-lt"/>
                <a:ea typeface="+mn-ea"/>
              </a:rPr>
              <a:t> http://dx.doi.org/10.1061/(ASCE)0733-9445(1996)122:5(512)</a:t>
            </a:r>
          </a:p>
          <a:p>
            <a:pPr marL="273050" indent="-27305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lang="en-US" altLang="zh-CN" sz="1400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273050" indent="-27305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lang="en-US" altLang="zh-CN" sz="1400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273050" indent="-27305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lang="en-US" altLang="zh-CN" sz="1400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273050" indent="-27305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lang="en-US" altLang="zh-CN" sz="1400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273050" indent="-27305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lang="en-US" altLang="zh-CN" sz="1400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273050" indent="-27305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lang="en-US" altLang="zh-CN" sz="1400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273050" indent="-27305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lang="en-US" altLang="zh-CN" sz="140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00100" y="1428736"/>
            <a:ext cx="642942" cy="357190"/>
          </a:xfrm>
          <a:prstGeom prst="rect">
            <a:avLst/>
          </a:prstGeom>
          <a:noFill/>
          <a:ln w="952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3286124"/>
            <a:ext cx="2000264" cy="2664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矩形 10"/>
          <p:cNvSpPr>
            <a:spLocks noChangeArrowheads="1"/>
          </p:cNvSpPr>
          <p:nvPr/>
        </p:nvSpPr>
        <p:spPr bwMode="auto">
          <a:xfrm>
            <a:off x="611188" y="765175"/>
            <a:ext cx="23118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400" b="1" dirty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知名作者</a:t>
            </a:r>
            <a:r>
              <a:rPr lang="en-US" altLang="zh-CN" sz="2400" b="1" dirty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&amp;</a:t>
            </a:r>
            <a:r>
              <a:rPr lang="zh-CN" altLang="en-US" sz="2400" b="1" dirty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编审</a:t>
            </a:r>
            <a:endParaRPr lang="en-US" altLang="zh-CN" sz="2400" b="1" dirty="0">
              <a:solidFill>
                <a:schemeClr val="bg2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www.freetech-holdings.hk/UploadFile/20112/2011212145139623.jpg"/>
          <p:cNvPicPr>
            <a:picLocks noChangeAspect="1" noChangeArrowheads="1"/>
          </p:cNvPicPr>
          <p:nvPr/>
        </p:nvPicPr>
        <p:blipFill>
          <a:blip r:embed="rId3" cstate="print">
            <a:lum bright="10000" contrast="-10000"/>
          </a:blip>
          <a:srcRect/>
          <a:stretch>
            <a:fillRect/>
          </a:stretch>
        </p:blipFill>
        <p:spPr bwMode="auto">
          <a:xfrm>
            <a:off x="7072330" y="1500174"/>
            <a:ext cx="1756648" cy="221457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14375" y="880637"/>
            <a:ext cx="5857889" cy="45120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3050" indent="-27305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lang="en-US" altLang="zh-CN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273050" indent="-27305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zh-CN" altLang="en-US" b="1" dirty="0">
                <a:solidFill>
                  <a:schemeClr val="bg1"/>
                </a:solidFill>
                <a:latin typeface="+mn-lt"/>
                <a:ea typeface="+mn-ea"/>
              </a:rPr>
              <a:t>孙立军 教授</a:t>
            </a:r>
            <a:endParaRPr lang="en-US" altLang="zh-CN" b="1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273050" indent="-27305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altLang="zh-CN" sz="1400" dirty="0">
                <a:solidFill>
                  <a:schemeClr val="bg1"/>
                </a:solidFill>
                <a:latin typeface="+mn-lt"/>
                <a:ea typeface="+mn-ea"/>
              </a:rPr>
              <a:t>	Affiliation</a:t>
            </a:r>
            <a:r>
              <a:rPr lang="zh-CN" altLang="en-US" sz="1400" dirty="0">
                <a:solidFill>
                  <a:schemeClr val="bg1"/>
                </a:solidFill>
                <a:latin typeface="+mn-lt"/>
                <a:ea typeface="+mn-ea"/>
              </a:rPr>
              <a:t>：同济大学交通运输学院院长</a:t>
            </a:r>
            <a:endParaRPr lang="en-US" altLang="zh-CN" sz="1400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273050" indent="-27305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altLang="zh-CN" sz="1400" dirty="0">
                <a:solidFill>
                  <a:schemeClr val="bg1"/>
                </a:solidFill>
                <a:latin typeface="+mn-lt"/>
                <a:ea typeface="+mn-ea"/>
              </a:rPr>
              <a:t>	Research  interest</a:t>
            </a:r>
            <a:r>
              <a:rPr lang="zh-CN" altLang="en-US" sz="1400" dirty="0">
                <a:solidFill>
                  <a:schemeClr val="bg1"/>
                </a:solidFill>
                <a:latin typeface="+mn-lt"/>
                <a:ea typeface="+mn-ea"/>
              </a:rPr>
              <a:t>：上海道路设施管理、路面结构与材料的顶尖专家</a:t>
            </a:r>
            <a:endParaRPr lang="en-US" altLang="zh-CN" sz="1400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273050" indent="-27305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altLang="zh-CN" sz="1400" dirty="0">
                <a:solidFill>
                  <a:schemeClr val="bg1"/>
                </a:solidFill>
                <a:latin typeface="+mn-lt"/>
                <a:ea typeface="+mn-ea"/>
              </a:rPr>
              <a:t>	Publication title &amp; link</a:t>
            </a:r>
            <a:r>
              <a:rPr lang="zh-CN" altLang="en-US" sz="1400" dirty="0">
                <a:solidFill>
                  <a:schemeClr val="bg1"/>
                </a:solidFill>
                <a:latin typeface="+mn-lt"/>
                <a:ea typeface="+mn-ea"/>
              </a:rPr>
              <a:t>：</a:t>
            </a:r>
            <a:endParaRPr lang="en-US" altLang="zh-CN" sz="1400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273050" indent="-27305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Arial" pitchFamily="34" charset="0"/>
              <a:buChar char="•"/>
              <a:defRPr/>
            </a:pPr>
            <a:r>
              <a:rPr lang="en-US" altLang="zh-CN" sz="1400" i="1" dirty="0">
                <a:solidFill>
                  <a:schemeClr val="bg1"/>
                </a:solidFill>
                <a:latin typeface="+mn-lt"/>
                <a:ea typeface="+mn-ea"/>
              </a:rPr>
              <a:t>New Frontiers in Road and Airport Engineering </a:t>
            </a:r>
            <a:r>
              <a:rPr lang="en-US" altLang="zh-CN" sz="1400" dirty="0">
                <a:solidFill>
                  <a:schemeClr val="bg1"/>
                </a:solidFill>
                <a:latin typeface="+mn-lt"/>
                <a:ea typeface="+mn-ea"/>
              </a:rPr>
              <a:t>(2015)</a:t>
            </a:r>
            <a:br>
              <a:rPr lang="en-US" altLang="zh-CN" sz="1400" dirty="0">
                <a:solidFill>
                  <a:schemeClr val="bg1"/>
                </a:solidFill>
                <a:latin typeface="+mn-lt"/>
                <a:ea typeface="+mn-ea"/>
              </a:rPr>
            </a:br>
            <a:r>
              <a:rPr lang="en-US" altLang="zh-CN" sz="1400" dirty="0">
                <a:solidFill>
                  <a:schemeClr val="bg1"/>
                </a:solidFill>
                <a:latin typeface="+mn-lt"/>
                <a:ea typeface="+mn-ea"/>
              </a:rPr>
              <a:t>2015</a:t>
            </a:r>
            <a:r>
              <a:rPr lang="zh-CN" altLang="en-US" sz="1400" dirty="0">
                <a:solidFill>
                  <a:schemeClr val="bg1"/>
                </a:solidFill>
                <a:latin typeface="+mn-lt"/>
                <a:ea typeface="+mn-ea"/>
              </a:rPr>
              <a:t>年上海“国际道路和机场工程前沿研讨会”会议录由以孙教师为首的同济大学教授主持编写</a:t>
            </a:r>
            <a:r>
              <a:rPr lang="en-US" altLang="zh-CN" sz="1400" dirty="0">
                <a:solidFill>
                  <a:schemeClr val="bg1"/>
                </a:solidFill>
                <a:latin typeface="+mn-lt"/>
                <a:ea typeface="+mn-ea"/>
              </a:rPr>
              <a:t/>
            </a:r>
            <a:br>
              <a:rPr lang="en-US" altLang="zh-CN" sz="1400" dirty="0">
                <a:solidFill>
                  <a:schemeClr val="bg1"/>
                </a:solidFill>
                <a:latin typeface="+mn-lt"/>
                <a:ea typeface="+mn-ea"/>
              </a:rPr>
            </a:br>
            <a:r>
              <a:rPr lang="en-US" altLang="zh-CN" sz="1400" u="sng" dirty="0">
                <a:solidFill>
                  <a:schemeClr val="bg1"/>
                </a:solidFill>
                <a:latin typeface="+mn-lt"/>
                <a:ea typeface="+mn-ea"/>
              </a:rPr>
              <a:t> http://dx.doi.org/10.1061/9780784414255</a:t>
            </a:r>
            <a:endParaRPr lang="en-US" altLang="zh-CN" sz="1400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273050" indent="-27305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lang="en-US" altLang="zh-CN" sz="1400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273050" indent="-27305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lang="en-US" altLang="zh-CN" sz="1400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273050" indent="-27305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lang="en-US" altLang="zh-CN" sz="140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pic>
        <p:nvPicPr>
          <p:cNvPr id="7170" name="Picture 2" descr="http://ascelibrary.org/na101/home/literatum/publisher/asce/books/content/books/2015/9780784414255/9780784414255/20151019/9780784414255.cov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3571876"/>
            <a:ext cx="1643074" cy="25431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75" y="1571612"/>
            <a:ext cx="8143875" cy="5216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3050" indent="-27305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</a:rPr>
              <a:t>本关西国际机场 </a:t>
            </a:r>
            <a:r>
              <a:rPr lang="en-US" altLang="zh-CN" dirty="0">
                <a:solidFill>
                  <a:schemeClr val="bg1"/>
                </a:solidFill>
                <a:latin typeface="+mn-lt"/>
                <a:ea typeface="+mn-ea"/>
              </a:rPr>
              <a:t>(Osaka Bay; airport Japan)</a:t>
            </a:r>
          </a:p>
          <a:p>
            <a:pPr marL="273050" indent="-27305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</a:rPr>
              <a:t>美国洲际公路系统 </a:t>
            </a:r>
            <a:r>
              <a:rPr lang="en-US" altLang="zh-CN" dirty="0">
                <a:solidFill>
                  <a:schemeClr val="bg1"/>
                </a:solidFill>
                <a:latin typeface="+mn-lt"/>
                <a:ea typeface="+mn-ea"/>
              </a:rPr>
              <a:t>(Interstate Highway ; US highway)</a:t>
            </a:r>
          </a:p>
          <a:p>
            <a:pPr marL="273050" indent="-27305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</a:rPr>
              <a:t>美国金门大桥 </a:t>
            </a:r>
            <a:r>
              <a:rPr lang="en-US" altLang="zh-CN" dirty="0">
                <a:solidFill>
                  <a:schemeClr val="bg1"/>
                </a:solidFill>
                <a:latin typeface="+mn-lt"/>
                <a:ea typeface="+mn-ea"/>
              </a:rPr>
              <a:t>(Golden Gate; bridge AND wind; bridge AND resonance)</a:t>
            </a:r>
          </a:p>
          <a:p>
            <a:pPr marL="273050" indent="-27305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</a:rPr>
              <a:t>英吉利海峡隧道及其铁路 </a:t>
            </a:r>
            <a:r>
              <a:rPr lang="en-US" altLang="zh-CN" dirty="0">
                <a:solidFill>
                  <a:schemeClr val="bg1"/>
                </a:solidFill>
                <a:latin typeface="+mn-lt"/>
                <a:ea typeface="+mn-ea"/>
              </a:rPr>
              <a:t>(</a:t>
            </a:r>
            <a:r>
              <a:rPr lang="en-US" altLang="zh-CN" dirty="0" err="1">
                <a:solidFill>
                  <a:schemeClr val="bg1"/>
                </a:solidFill>
                <a:latin typeface="+mn-lt"/>
                <a:ea typeface="+mn-ea"/>
              </a:rPr>
              <a:t>chunnel</a:t>
            </a:r>
            <a:r>
              <a:rPr lang="en-US" altLang="zh-CN" dirty="0">
                <a:solidFill>
                  <a:schemeClr val="bg1"/>
                </a:solidFill>
                <a:latin typeface="+mn-lt"/>
                <a:ea typeface="+mn-ea"/>
              </a:rPr>
              <a:t>;  Eurotunnel rail)</a:t>
            </a:r>
          </a:p>
          <a:p>
            <a:pPr marL="273050" indent="-27305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</a:rPr>
              <a:t>巴拿马运河</a:t>
            </a:r>
            <a:r>
              <a:rPr lang="en-US" altLang="zh-CN" dirty="0">
                <a:solidFill>
                  <a:schemeClr val="bg1"/>
                </a:solidFill>
                <a:latin typeface="+mn-lt"/>
                <a:ea typeface="+mn-ea"/>
              </a:rPr>
              <a:t>(Panama Canal; navigation)</a:t>
            </a:r>
          </a:p>
          <a:p>
            <a:pPr marL="273050" indent="-27305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</a:rPr>
              <a:t>美国胡佛大坝 </a:t>
            </a:r>
            <a:r>
              <a:rPr lang="en-US" altLang="zh-CN" dirty="0">
                <a:solidFill>
                  <a:schemeClr val="bg1"/>
                </a:solidFill>
                <a:latin typeface="+mn-lt"/>
                <a:ea typeface="+mn-ea"/>
              </a:rPr>
              <a:t>(Hoover Dam; dam design)</a:t>
            </a:r>
          </a:p>
          <a:p>
            <a:pPr marL="273050" indent="-27305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</a:rPr>
              <a:t>卫生填埋和固体废物处置法 </a:t>
            </a:r>
            <a:r>
              <a:rPr lang="en-US" altLang="zh-CN" dirty="0">
                <a:solidFill>
                  <a:schemeClr val="bg1"/>
                </a:solidFill>
                <a:latin typeface="+mn-lt"/>
                <a:ea typeface="+mn-ea"/>
              </a:rPr>
              <a:t>(s</a:t>
            </a:r>
            <a:r>
              <a:rPr lang="en-US" altLang="en-US" dirty="0">
                <a:solidFill>
                  <a:schemeClr val="bg1"/>
                </a:solidFill>
                <a:latin typeface="+mn-lt"/>
                <a:ea typeface="+mn-ea"/>
              </a:rPr>
              <a:t>anitary landfill; solid waste; waste disposal)</a:t>
            </a:r>
            <a:endParaRPr lang="en-US" altLang="zh-CN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273050" indent="-27305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</a:rPr>
              <a:t>美国芝加哥污水处理系统 </a:t>
            </a:r>
            <a:r>
              <a:rPr lang="en-US" altLang="zh-CN" dirty="0">
                <a:solidFill>
                  <a:schemeClr val="bg1"/>
                </a:solidFill>
                <a:latin typeface="+mn-lt"/>
                <a:ea typeface="+mn-ea"/>
              </a:rPr>
              <a:t>(Chicago wastewater; drainage)</a:t>
            </a:r>
          </a:p>
          <a:p>
            <a:pPr marL="273050" indent="-27305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</a:rPr>
              <a:t>加州分供水系统 </a:t>
            </a:r>
            <a:r>
              <a:rPr lang="en-US" altLang="zh-CN" dirty="0">
                <a:solidFill>
                  <a:schemeClr val="bg1"/>
                </a:solidFill>
                <a:latin typeface="+mn-lt"/>
                <a:ea typeface="+mn-ea"/>
              </a:rPr>
              <a:t>(California AND water; water supply; water distribution)</a:t>
            </a:r>
          </a:p>
          <a:p>
            <a:pPr marL="273050" indent="-27305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</a:rPr>
              <a:t>美国帝国大厦 </a:t>
            </a:r>
            <a:r>
              <a:rPr lang="en-US" altLang="zh-CN" dirty="0">
                <a:solidFill>
                  <a:schemeClr val="bg1"/>
                </a:solidFill>
                <a:latin typeface="+mn-lt"/>
                <a:ea typeface="+mn-ea"/>
              </a:rPr>
              <a:t>(Empire State Building; skyscraper)</a:t>
            </a:r>
          </a:p>
          <a:p>
            <a:pPr marL="273050" indent="-27305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</a:rPr>
              <a:t>更多典范的建筑实例可至</a:t>
            </a:r>
            <a:r>
              <a:rPr lang="en-US" altLang="zh-CN" dirty="0">
                <a:solidFill>
                  <a:schemeClr val="bg1"/>
                </a:solidFill>
                <a:latin typeface="+mn-lt"/>
                <a:ea typeface="+mn-ea"/>
              </a:rPr>
              <a:t>ASCE</a:t>
            </a:r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</a:rPr>
              <a:t>学会网站查看</a:t>
            </a:r>
            <a:r>
              <a:rPr lang="en-US" altLang="zh-CN" u="sng" dirty="0">
                <a:solidFill>
                  <a:srgbClr val="002060"/>
                </a:solidFill>
                <a:latin typeface="+mn-lt"/>
                <a:ea typeface="+mn-ea"/>
              </a:rPr>
              <a:t>http://www.asce.org/landmarks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745629" y="980728"/>
            <a:ext cx="83185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400" b="1" dirty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以下标志建筑和检索词给你灵感：</a:t>
            </a:r>
            <a:endParaRPr lang="zh-CN" altLang="en-US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074648" y="3258184"/>
            <a:ext cx="5283434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altLang="zh-CN" sz="3200" b="1" dirty="0" err="1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iGroup</a:t>
            </a:r>
            <a:r>
              <a:rPr lang="en-US" altLang="zh-CN" sz="3200" b="1" dirty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3200" b="1" dirty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提供的数据库资料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4"/>
            <a:ext cx="9144000" cy="1377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圆角矩形标注 6"/>
          <p:cNvSpPr/>
          <p:nvPr/>
        </p:nvSpPr>
        <p:spPr>
          <a:xfrm>
            <a:off x="214282" y="2786058"/>
            <a:ext cx="2845550" cy="1214446"/>
          </a:xfrm>
          <a:prstGeom prst="wedgeRoundRectCallout">
            <a:avLst>
              <a:gd name="adj1" fmla="val 54222"/>
              <a:gd name="adj2" fmla="val -185995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1. </a:t>
            </a:r>
            <a:r>
              <a:rPr lang="zh-CN" altLang="en-US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进入</a:t>
            </a:r>
            <a:r>
              <a:rPr lang="en-US" altLang="zh-CN" dirty="0" err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iGroup</a:t>
            </a:r>
            <a:r>
              <a:rPr lang="zh-CN" altLang="en-US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官网</a:t>
            </a:r>
            <a:endParaRPr lang="en-US" altLang="zh-CN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“产品与服务”板块，或在新闻中心搜索</a:t>
            </a:r>
            <a:r>
              <a:rPr lang="en-US" altLang="zh-CN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ASCE</a:t>
            </a:r>
            <a:endParaRPr lang="zh-CN" altLang="en-US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1500174"/>
            <a:ext cx="5501264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maryann\产品&amp;出版社\模板\二维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214290"/>
            <a:ext cx="1666875" cy="1581150"/>
          </a:xfrm>
          <a:prstGeom prst="rect">
            <a:avLst/>
          </a:prstGeom>
          <a:noFill/>
        </p:spPr>
      </p:pic>
      <p:sp>
        <p:nvSpPr>
          <p:cNvPr id="5" name="圆角矩形标注 4"/>
          <p:cNvSpPr/>
          <p:nvPr/>
        </p:nvSpPr>
        <p:spPr>
          <a:xfrm>
            <a:off x="2714612" y="662214"/>
            <a:ext cx="3071834" cy="1123712"/>
          </a:xfrm>
          <a:prstGeom prst="wedgeRoundRectCallout">
            <a:avLst>
              <a:gd name="adj1" fmla="val 75116"/>
              <a:gd name="adj2" fmla="val -58166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73050" indent="-273050" algn="ctr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2. 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添加</a:t>
            </a: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iGroup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微信，查看更多数据库资讯。</a:t>
            </a:r>
            <a:endParaRPr lang="en-US" altLang="zh-CN" sz="20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928802"/>
            <a:ext cx="4035989" cy="3405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166" y="2286280"/>
            <a:ext cx="4043960" cy="3643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2714620"/>
            <a:ext cx="4105338" cy="3571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29190" y="3071810"/>
            <a:ext cx="4070625" cy="3786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928670"/>
            <a:ext cx="6128776" cy="4438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圆角矩形标注 4"/>
          <p:cNvSpPr/>
          <p:nvPr/>
        </p:nvSpPr>
        <p:spPr>
          <a:xfrm>
            <a:off x="428596" y="4929198"/>
            <a:ext cx="2847260" cy="1634490"/>
          </a:xfrm>
          <a:prstGeom prst="wedgeRoundRectCallout">
            <a:avLst>
              <a:gd name="adj1" fmla="val 34898"/>
              <a:gd name="adj2" fmla="val -88334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73050" indent="-273050" algn="ctr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3. </a:t>
            </a:r>
            <a:r>
              <a:rPr lang="en-US" altLang="zh-CN" sz="2000" dirty="0" err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iGroup</a:t>
            </a: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发送 </a:t>
            </a: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Newsletter 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给订购和试用高校的馆员。</a:t>
            </a:r>
            <a:endParaRPr lang="en-US" altLang="zh-CN" sz="20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矩形 1"/>
          <p:cNvSpPr>
            <a:spLocks noChangeArrowheads="1"/>
          </p:cNvSpPr>
          <p:nvPr/>
        </p:nvSpPr>
        <p:spPr bwMode="auto">
          <a:xfrm>
            <a:off x="571472" y="1196975"/>
            <a:ext cx="5934638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altLang="zh-CN" sz="3200" b="1" dirty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ASCE </a:t>
            </a:r>
            <a:r>
              <a:rPr lang="zh-CN" altLang="en-US" sz="3200" b="1" dirty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学会</a:t>
            </a:r>
            <a:r>
              <a:rPr lang="en-US" altLang="zh-CN" sz="2400" b="1" dirty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2400" b="1" dirty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土木工程师交流的平台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68313" y="1428736"/>
            <a:ext cx="8175653" cy="20002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lang="en-US" altLang="zh-CN" sz="2400" dirty="0">
              <a:solidFill>
                <a:srgbClr val="000000"/>
              </a:solidFill>
              <a:latin typeface="+mn-lt"/>
              <a:ea typeface="+mn-ea"/>
            </a:endParaRP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altLang="zh-CN" sz="2400" dirty="0">
                <a:solidFill>
                  <a:srgbClr val="000000"/>
                </a:solidFill>
                <a:latin typeface="+mn-lt"/>
                <a:ea typeface="+mn-ea"/>
              </a:rPr>
              <a:t>ASCE </a:t>
            </a:r>
            <a:r>
              <a:rPr lang="zh-CN" altLang="en-US" sz="2400" dirty="0">
                <a:solidFill>
                  <a:srgbClr val="000000"/>
                </a:solidFill>
                <a:latin typeface="+mn-lt"/>
                <a:ea typeface="+mn-ea"/>
              </a:rPr>
              <a:t>每年举办 </a:t>
            </a:r>
            <a:r>
              <a:rPr lang="en-US" altLang="zh-CN" sz="2400" dirty="0">
                <a:solidFill>
                  <a:srgbClr val="000000"/>
                </a:solidFill>
                <a:latin typeface="+mn-lt"/>
                <a:ea typeface="+mn-ea"/>
              </a:rPr>
              <a:t>20 </a:t>
            </a:r>
            <a:r>
              <a:rPr lang="zh-CN" altLang="en-US" sz="2400" dirty="0">
                <a:solidFill>
                  <a:srgbClr val="000000"/>
                </a:solidFill>
                <a:latin typeface="+mn-lt"/>
                <a:ea typeface="+mn-ea"/>
              </a:rPr>
              <a:t>场左右的学术会议</a:t>
            </a: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lang="zh-CN" altLang="en-US" sz="2400" dirty="0">
              <a:solidFill>
                <a:srgbClr val="000000"/>
              </a:solidFill>
              <a:latin typeface="+mn-lt"/>
              <a:ea typeface="+mn-ea"/>
            </a:endParaRP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altLang="zh-CN" sz="2400" dirty="0">
                <a:solidFill>
                  <a:srgbClr val="000000"/>
                </a:solidFill>
                <a:latin typeface="+mn-lt"/>
                <a:ea typeface="+mn-ea"/>
              </a:rPr>
              <a:t>ASCE </a:t>
            </a:r>
            <a:r>
              <a:rPr lang="zh-CN" altLang="en-US" sz="2400" dirty="0">
                <a:solidFill>
                  <a:srgbClr val="000000"/>
                </a:solidFill>
                <a:latin typeface="+mn-lt"/>
                <a:ea typeface="+mn-ea"/>
              </a:rPr>
              <a:t>为美国土木工程师和勘测师开设认证和培训的课程</a:t>
            </a: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lang="en-US" altLang="zh-CN" sz="2400" dirty="0">
              <a:solidFill>
                <a:schemeClr val="bg1"/>
              </a:solidFill>
              <a:latin typeface="+mn-lt"/>
            </a:endParaRP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lang="zh-CN" altLang="en-US" sz="240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54065" y="2786058"/>
            <a:ext cx="7604149" cy="128588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lang="en-US" altLang="zh-CN" sz="2000" dirty="0">
              <a:solidFill>
                <a:srgbClr val="000000"/>
              </a:solidFill>
              <a:latin typeface="+mn-lt"/>
              <a:ea typeface="+mn-ea"/>
            </a:endParaRP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zh-CN" altLang="en-US" sz="2000" dirty="0">
                <a:solidFill>
                  <a:schemeClr val="bg1"/>
                </a:solidFill>
                <a:latin typeface="+mn-lt"/>
              </a:rPr>
              <a:t>其中还有在线讲座（</a:t>
            </a:r>
            <a:r>
              <a:rPr lang="en-US" altLang="zh-CN" sz="2000" dirty="0">
                <a:solidFill>
                  <a:schemeClr val="bg1"/>
                </a:solidFill>
                <a:latin typeface="+mn-lt"/>
              </a:rPr>
              <a:t>webinar</a:t>
            </a:r>
            <a:r>
              <a:rPr lang="zh-CN" altLang="en-US" sz="2000" dirty="0">
                <a:solidFill>
                  <a:schemeClr val="bg1"/>
                </a:solidFill>
                <a:latin typeface="+mn-lt"/>
              </a:rPr>
              <a:t>）形式的课程，讲座主题从水处理技术到公路建设，涉及土木工程师的各种操作。</a:t>
            </a:r>
            <a:endParaRPr lang="zh-CN" altLang="en-US" sz="200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b="6404"/>
          <a:stretch>
            <a:fillRect/>
          </a:stretch>
        </p:blipFill>
        <p:spPr bwMode="auto">
          <a:xfrm>
            <a:off x="1214415" y="3857628"/>
            <a:ext cx="5429287" cy="283377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cxnSp>
        <p:nvCxnSpPr>
          <p:cNvPr id="12" name="形状 11"/>
          <p:cNvCxnSpPr/>
          <p:nvPr/>
        </p:nvCxnSpPr>
        <p:spPr>
          <a:xfrm rot="10800000" flipV="1">
            <a:off x="6429388" y="3643314"/>
            <a:ext cx="1571637" cy="1285885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1"/>
          <p:cNvSpPr txBox="1">
            <a:spLocks noChangeArrowheads="1"/>
          </p:cNvSpPr>
          <p:nvPr/>
        </p:nvSpPr>
        <p:spPr bwMode="auto">
          <a:xfrm>
            <a:off x="2944813" y="5918200"/>
            <a:ext cx="3482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 i="1" dirty="0">
                <a:solidFill>
                  <a:srgbClr val="FF4343"/>
                </a:solidFill>
                <a:latin typeface="Bradley Hand ITC" pitchFamily="66" charset="0"/>
                <a:ea typeface="+mj-ea"/>
                <a:cs typeface="冬青黑体简体中文 W3"/>
              </a:rPr>
              <a:t>Thanks for Watching</a:t>
            </a:r>
            <a:endParaRPr lang="zh-CN" altLang="en-US" sz="2800" b="1" i="1" dirty="0">
              <a:solidFill>
                <a:srgbClr val="FF4343"/>
              </a:solidFill>
              <a:latin typeface="Bradley Hand ITC" pitchFamily="66" charset="0"/>
              <a:ea typeface="+mj-ea"/>
              <a:cs typeface="冬青黑体简体中文 W3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725488" y="5659438"/>
            <a:ext cx="7599362" cy="15875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19138" y="798513"/>
            <a:ext cx="6445150" cy="954087"/>
          </a:xfrm>
          <a:prstGeom prst="rect">
            <a:avLst/>
          </a:prstGeom>
          <a:noFill/>
          <a:ln w="3175" algn="ctr">
            <a:noFill/>
            <a:prstDash val="dash"/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None/>
              <a:defRPr/>
            </a:pPr>
            <a:r>
              <a:rPr lang="zh-CN" altLang="en-US" b="1" kern="0" dirty="0" smtClean="0">
                <a:solidFill>
                  <a:srgbClr val="002060"/>
                </a:solidFill>
                <a:latin typeface="+mj-lt"/>
                <a:ea typeface="微软雅黑" pitchFamily="34" charset="-122"/>
              </a:rPr>
              <a:t>查看 </a:t>
            </a:r>
            <a:r>
              <a:rPr lang="en-US" altLang="zh-CN" b="1" kern="0" dirty="0" smtClean="0">
                <a:solidFill>
                  <a:srgbClr val="002060"/>
                </a:solidFill>
                <a:latin typeface="+mj-lt"/>
                <a:ea typeface="微软雅黑" pitchFamily="34" charset="-122"/>
              </a:rPr>
              <a:t>ASCE</a:t>
            </a:r>
            <a:r>
              <a:rPr lang="zh-CN" altLang="en-US" b="1" kern="0" dirty="0" smtClean="0">
                <a:solidFill>
                  <a:srgbClr val="002060"/>
                </a:solidFill>
                <a:latin typeface="+mj-lt"/>
                <a:ea typeface="微软雅黑" pitchFamily="34" charset="-122"/>
              </a:rPr>
              <a:t>期刊、会议录、</a:t>
            </a:r>
            <a:r>
              <a:rPr lang="en-US" altLang="zh-CN" b="1" kern="0" dirty="0" smtClean="0">
                <a:solidFill>
                  <a:srgbClr val="002060"/>
                </a:solidFill>
                <a:latin typeface="+mj-lt"/>
                <a:ea typeface="微软雅黑" pitchFamily="34" charset="-122"/>
              </a:rPr>
              <a:t>CEM</a:t>
            </a:r>
            <a:r>
              <a:rPr lang="zh-CN" altLang="en-US" b="1" kern="0" dirty="0" smtClean="0">
                <a:solidFill>
                  <a:srgbClr val="002060"/>
                </a:solidFill>
                <a:latin typeface="+mj-lt"/>
                <a:ea typeface="微软雅黑" pitchFamily="34" charset="-122"/>
              </a:rPr>
              <a:t>杂志</a:t>
            </a:r>
            <a:r>
              <a:rPr lang="zh-CN" altLang="en-US" b="1" kern="0" dirty="0" smtClean="0">
                <a:solidFill>
                  <a:srgbClr val="002060"/>
                </a:solidFill>
                <a:latin typeface="+mj-lt"/>
                <a:ea typeface="微软雅黑" pitchFamily="34" charset="-122"/>
              </a:rPr>
              <a:t>回溯和电子图书，</a:t>
            </a:r>
            <a:r>
              <a:rPr lang="zh-CN" altLang="en-US" b="1" kern="0" dirty="0" smtClean="0">
                <a:solidFill>
                  <a:srgbClr val="002060"/>
                </a:solidFill>
                <a:latin typeface="+mj-lt"/>
                <a:ea typeface="微软雅黑" pitchFamily="34" charset="-122"/>
              </a:rPr>
              <a:t>请访问</a:t>
            </a:r>
            <a:r>
              <a:rPr lang="en-US" altLang="zh-CN" u="sng" kern="0" dirty="0" smtClean="0">
                <a:solidFill>
                  <a:schemeClr val="bg1"/>
                </a:solidFill>
                <a:latin typeface="+mj-lt"/>
                <a:ea typeface="微软雅黑" pitchFamily="34" charset="-122"/>
              </a:rPr>
              <a:t>http://ascelibrary.org/</a:t>
            </a:r>
            <a:endParaRPr lang="en-US" altLang="zh-CN" u="sng" kern="0" dirty="0">
              <a:solidFill>
                <a:schemeClr val="bg1"/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60413" y="2852936"/>
            <a:ext cx="5530850" cy="1014412"/>
          </a:xfrm>
          <a:prstGeom prst="rect">
            <a:avLst/>
          </a:prstGeom>
          <a:noFill/>
          <a:ln w="3175" algn="ctr">
            <a:noFill/>
            <a:prstDash val="dash"/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None/>
              <a:defRPr/>
            </a:pPr>
            <a:r>
              <a:rPr lang="en-US" altLang="zh-CN" b="1" kern="0" dirty="0" smtClean="0">
                <a:solidFill>
                  <a:srgbClr val="002060"/>
                </a:solidFill>
                <a:latin typeface="+mj-lt"/>
                <a:ea typeface="微软雅黑" pitchFamily="34" charset="-122"/>
              </a:rPr>
              <a:t>ASCE</a:t>
            </a:r>
            <a:r>
              <a:rPr lang="zh-CN" altLang="en-US" b="1" kern="0" dirty="0" smtClean="0">
                <a:solidFill>
                  <a:srgbClr val="002060"/>
                </a:solidFill>
                <a:latin typeface="+mj-lt"/>
                <a:ea typeface="微软雅黑" pitchFamily="34" charset="-122"/>
              </a:rPr>
              <a:t>出版物数据库在中国由 </a:t>
            </a:r>
            <a:r>
              <a:rPr lang="en-US" altLang="zh-CN" b="1" kern="0" dirty="0" smtClean="0">
                <a:solidFill>
                  <a:srgbClr val="002060"/>
                </a:solidFill>
                <a:latin typeface="+mj-lt"/>
                <a:ea typeface="微软雅黑" pitchFamily="34" charset="-122"/>
              </a:rPr>
              <a:t>iGroup </a:t>
            </a:r>
            <a:r>
              <a:rPr lang="zh-CN" altLang="en-US" b="1" kern="0" dirty="0" smtClean="0">
                <a:solidFill>
                  <a:srgbClr val="002060"/>
                </a:solidFill>
                <a:latin typeface="+mj-lt"/>
                <a:ea typeface="微软雅黑" pitchFamily="34" charset="-122"/>
              </a:rPr>
              <a:t>公司独家代理</a:t>
            </a:r>
            <a:endParaRPr lang="en-US" altLang="zh-CN" b="1" kern="0" dirty="0" smtClean="0">
              <a:solidFill>
                <a:srgbClr val="002060"/>
              </a:solidFill>
              <a:latin typeface="+mj-lt"/>
              <a:ea typeface="微软雅黑" pitchFamily="34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None/>
              <a:defRPr/>
            </a:pPr>
            <a:r>
              <a:rPr lang="en-US" altLang="zh-CN" u="sng" kern="0" dirty="0" smtClean="0">
                <a:solidFill>
                  <a:schemeClr val="bg1"/>
                </a:solidFill>
                <a:latin typeface="+mj-lt"/>
                <a:ea typeface="微软雅黑" pitchFamily="34" charset="-122"/>
              </a:rPr>
              <a:t>http://www.igroup.com.cn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745038" y="3138165"/>
            <a:ext cx="3643312" cy="650875"/>
          </a:xfrm>
          <a:prstGeom prst="rect">
            <a:avLst/>
          </a:prstGeom>
          <a:noFill/>
          <a:ln w="3175" algn="ctr">
            <a:noFill/>
            <a:prstDash val="dash"/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algn="r" fontAlgn="auto">
              <a:spcBef>
                <a:spcPct val="2000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None/>
              <a:defRPr/>
            </a:pPr>
            <a:r>
              <a:rPr lang="zh-CN" altLang="en-US" sz="1400" b="1" kern="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获取更多信息请关注</a:t>
            </a:r>
            <a:endParaRPr lang="en-US" altLang="zh-CN" sz="1400" b="1" kern="0" dirty="0" smtClean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  <a:p>
            <a:pPr algn="r" fontAlgn="auto">
              <a:spcBef>
                <a:spcPct val="2000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None/>
              <a:defRPr/>
            </a:pPr>
            <a:r>
              <a:rPr lang="en-US" altLang="zh-CN" sz="1400" b="1" kern="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iGroup</a:t>
            </a:r>
            <a:r>
              <a:rPr lang="zh-CN" altLang="en-US" sz="1400" b="1" kern="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中国微信公众号</a:t>
            </a:r>
            <a:endParaRPr lang="en-US" altLang="zh-CN" sz="1400" b="1" kern="0" dirty="0" smtClean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9" name="图片 9" descr="cid:image002.jpg@01D19414.D1467F10"/>
          <p:cNvPicPr>
            <a:picLocks noChangeAspect="1" noChangeArrowheads="1"/>
          </p:cNvPicPr>
          <p:nvPr/>
        </p:nvPicPr>
        <p:blipFill>
          <a:blip r:embed="rId3" r:link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5400" y="3575050"/>
            <a:ext cx="2116138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740073" y="1844824"/>
            <a:ext cx="5272087" cy="954087"/>
          </a:xfrm>
          <a:prstGeom prst="rect">
            <a:avLst/>
          </a:prstGeom>
          <a:noFill/>
          <a:ln w="3175" algn="ctr">
            <a:noFill/>
            <a:prstDash val="dash"/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None/>
              <a:defRPr/>
            </a:pPr>
            <a:r>
              <a:rPr lang="zh-CN" altLang="en-US" b="1" kern="0" dirty="0" smtClean="0">
                <a:solidFill>
                  <a:srgbClr val="002060"/>
                </a:solidFill>
                <a:latin typeface="+mj-lt"/>
                <a:ea typeface="微软雅黑" pitchFamily="34" charset="-122"/>
              </a:rPr>
              <a:t>查看 </a:t>
            </a:r>
            <a:r>
              <a:rPr lang="en-US" altLang="zh-CN" b="1" kern="0" dirty="0" smtClean="0">
                <a:solidFill>
                  <a:srgbClr val="002060"/>
                </a:solidFill>
                <a:latin typeface="+mj-lt"/>
                <a:ea typeface="微软雅黑" pitchFamily="34" charset="-122"/>
              </a:rPr>
              <a:t>CEM</a:t>
            </a:r>
            <a:r>
              <a:rPr lang="zh-CN" altLang="en-US" b="1" kern="0" dirty="0" smtClean="0">
                <a:solidFill>
                  <a:srgbClr val="002060"/>
                </a:solidFill>
                <a:latin typeface="+mj-lt"/>
                <a:ea typeface="微软雅黑" pitchFamily="34" charset="-122"/>
              </a:rPr>
              <a:t>杂志现刊，请访问</a:t>
            </a:r>
            <a:r>
              <a:rPr lang="en-US" altLang="zh-CN" u="sng" kern="0" dirty="0" smtClean="0">
                <a:solidFill>
                  <a:schemeClr val="bg1"/>
                </a:solidFill>
                <a:latin typeface="+mj-lt"/>
                <a:ea typeface="微软雅黑" pitchFamily="34" charset="-122"/>
              </a:rPr>
              <a:t>http://www.asce.org/cemagazine/</a:t>
            </a:r>
            <a:endParaRPr lang="en-US" altLang="zh-CN" u="sng" kern="0" dirty="0">
              <a:solidFill>
                <a:schemeClr val="bg1"/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827584" y="4316903"/>
            <a:ext cx="38164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12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微软雅黑" pitchFamily="34" charset="-122"/>
                <a:ea typeface="微软雅黑" pitchFamily="34" charset="-122"/>
                <a:cs typeface="Courier New" pitchFamily="49" charset="0"/>
              </a:rPr>
              <a:t>任</a:t>
            </a:r>
            <a:r>
              <a:rPr kumimoji="0" lang="zh-CN" altLang="en-US" sz="12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微软雅黑" pitchFamily="34" charset="-122"/>
                <a:ea typeface="微软雅黑" pitchFamily="34" charset="-122"/>
                <a:cs typeface="Courier New" pitchFamily="49" charset="0"/>
              </a:rPr>
              <a:t>  彦（</a:t>
            </a:r>
            <a:r>
              <a:rPr kumimoji="0" lang="en-US" altLang="zh-CN" sz="12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微软雅黑" pitchFamily="34" charset="-122"/>
                <a:ea typeface="微软雅黑" pitchFamily="34" charset="-122"/>
                <a:cs typeface="Courier New" pitchFamily="49" charset="0"/>
              </a:rPr>
              <a:t>Maryann </a:t>
            </a:r>
            <a:r>
              <a:rPr kumimoji="0" lang="en-US" altLang="zh-CN" sz="1200" b="0" i="0" u="none" strike="noStrike" cap="none" normalizeH="0" baseline="0" dirty="0" err="1" smtClean="0">
                <a:ln>
                  <a:noFill/>
                </a:ln>
                <a:solidFill>
                  <a:srgbClr val="595959"/>
                </a:solidFill>
                <a:effectLst/>
                <a:latin typeface="微软雅黑" pitchFamily="34" charset="-122"/>
                <a:ea typeface="微软雅黑" pitchFamily="34" charset="-122"/>
                <a:cs typeface="Courier New" pitchFamily="49" charset="0"/>
              </a:rPr>
              <a:t>Ren</a:t>
            </a:r>
            <a:r>
              <a:rPr kumimoji="0" lang="zh-CN" altLang="en-US" sz="12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微软雅黑" pitchFamily="34" charset="-122"/>
                <a:ea typeface="微软雅黑" pitchFamily="34" charset="-122"/>
                <a:cs typeface="Courier New" pitchFamily="49" charset="0"/>
              </a:rPr>
              <a:t>）</a:t>
            </a:r>
            <a:endParaRPr kumimoji="0" lang="zh-CN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1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微软雅黑" pitchFamily="34" charset="-122"/>
                <a:ea typeface="微软雅黑" pitchFamily="34" charset="-122"/>
                <a:cs typeface="Courier New" pitchFamily="49" charset="0"/>
              </a:rPr>
              <a:t>ASME\ASCE\SPIE</a:t>
            </a:r>
            <a:endParaRPr kumimoji="0" lang="en-US" altLang="zh-CN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200" b="0" i="0" u="none" strike="noStrike" cap="none" normalizeH="0" baseline="0" dirty="0" smtClean="0">
              <a:ln>
                <a:noFill/>
              </a:ln>
              <a:solidFill>
                <a:srgbClr val="595959"/>
              </a:solidFill>
              <a:effectLst/>
              <a:latin typeface="微软雅黑" pitchFamily="34" charset="-122"/>
              <a:ea typeface="微软雅黑" pitchFamily="34" charset="-122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2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微软雅黑" pitchFamily="34" charset="-122"/>
                <a:ea typeface="微软雅黑" pitchFamily="34" charset="-122"/>
                <a:cs typeface="Courier New" pitchFamily="49" charset="0"/>
              </a:rPr>
              <a:t>电话：</a:t>
            </a:r>
            <a:r>
              <a:rPr kumimoji="0" lang="en-US" altLang="zh-CN" sz="12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微软雅黑" pitchFamily="34" charset="-122"/>
                <a:ea typeface="微软雅黑" pitchFamily="34" charset="-122"/>
                <a:cs typeface="Courier New" pitchFamily="49" charset="0"/>
              </a:rPr>
              <a:t>021-64454595-8023</a:t>
            </a:r>
            <a:endParaRPr kumimoji="0" lang="en-US" altLang="zh-CN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2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微软雅黑" pitchFamily="34" charset="-122"/>
                <a:ea typeface="微软雅黑" pitchFamily="34" charset="-122"/>
                <a:cs typeface="Courier New" pitchFamily="49" charset="0"/>
              </a:rPr>
              <a:t>传真：</a:t>
            </a:r>
            <a:r>
              <a:rPr kumimoji="0" lang="en-US" altLang="zh-CN" sz="12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微软雅黑" pitchFamily="34" charset="-122"/>
                <a:ea typeface="微软雅黑" pitchFamily="34" charset="-122"/>
                <a:cs typeface="Courier New" pitchFamily="49" charset="0"/>
              </a:rPr>
              <a:t>400 887 5666-810259</a:t>
            </a:r>
            <a:endParaRPr kumimoji="0" lang="en-US" altLang="zh-CN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2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微软雅黑" pitchFamily="34" charset="-122"/>
                <a:ea typeface="微软雅黑" pitchFamily="34" charset="-122"/>
                <a:cs typeface="Courier New" pitchFamily="49" charset="0"/>
              </a:rPr>
              <a:t>邮件：</a:t>
            </a:r>
            <a:r>
              <a:rPr kumimoji="0" lang="en-US" altLang="zh-CN" sz="12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微软雅黑" pitchFamily="34" charset="-122"/>
                <a:ea typeface="微软雅黑" pitchFamily="34" charset="-122"/>
                <a:cs typeface="Courier New" pitchFamily="49" charset="0"/>
              </a:rPr>
              <a:t>maryann@igroup.com.cn</a:t>
            </a:r>
            <a:endParaRPr kumimoji="0" lang="en-US" altLang="zh-CN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  <a:cs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"/>
          <p:cNvSpPr>
            <a:spLocks noChangeArrowheads="1"/>
          </p:cNvSpPr>
          <p:nvPr/>
        </p:nvSpPr>
        <p:spPr bwMode="auto">
          <a:xfrm>
            <a:off x="571472" y="1196975"/>
            <a:ext cx="6857968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altLang="zh-CN" sz="3200" b="1" dirty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ASCE </a:t>
            </a:r>
            <a:r>
              <a:rPr lang="zh-CN" altLang="en-US" sz="3200" b="1" dirty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学会</a:t>
            </a:r>
            <a:r>
              <a:rPr lang="en-US" altLang="zh-CN" sz="2400" b="1" dirty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2400" b="1" dirty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全球最大的土工技术类出版社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58800" y="1928813"/>
            <a:ext cx="7823200" cy="337239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zh-CN" altLang="en-US" sz="2400" dirty="0">
                <a:solidFill>
                  <a:srgbClr val="000000"/>
                </a:solidFill>
                <a:latin typeface="+mn-lt"/>
                <a:ea typeface="+mn-ea"/>
              </a:rPr>
              <a:t>出版物类型</a:t>
            </a:r>
            <a:endParaRPr lang="en-US" altLang="zh-CN" sz="2400" dirty="0">
              <a:solidFill>
                <a:srgbClr val="000000"/>
              </a:solidFill>
              <a:latin typeface="+mn-lt"/>
              <a:ea typeface="+mn-ea"/>
            </a:endParaRPr>
          </a:p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lang="zh-CN" altLang="en-US" sz="2400" dirty="0">
              <a:solidFill>
                <a:srgbClr val="000000"/>
              </a:solidFill>
              <a:latin typeface="+mn-lt"/>
              <a:ea typeface="+mn-ea"/>
            </a:endParaRPr>
          </a:p>
          <a:p>
            <a:pPr indent="457200">
              <a:spcBef>
                <a:spcPct val="20000"/>
              </a:spcBef>
              <a:buClr>
                <a:srgbClr val="0BD0D9"/>
              </a:buClr>
              <a:buSzPct val="95000"/>
              <a:buFont typeface="Arial" pitchFamily="34" charset="0"/>
              <a:buChar char="•"/>
              <a:defRPr/>
            </a:pPr>
            <a:r>
              <a:rPr lang="zh-CN" altLang="en-US" sz="2000" dirty="0">
                <a:solidFill>
                  <a:srgbClr val="000000"/>
                </a:solidFill>
                <a:latin typeface="+mn-lt"/>
                <a:ea typeface="+mn-ea"/>
              </a:rPr>
              <a:t>学术期刊</a:t>
            </a:r>
          </a:p>
          <a:p>
            <a:pPr indent="457200">
              <a:spcBef>
                <a:spcPct val="20000"/>
              </a:spcBef>
              <a:buClr>
                <a:srgbClr val="0BD0D9"/>
              </a:buClr>
              <a:buSzPct val="95000"/>
              <a:buFont typeface="Arial" pitchFamily="34" charset="0"/>
              <a:buChar char="•"/>
              <a:defRPr/>
            </a:pPr>
            <a:r>
              <a:rPr lang="zh-CN" altLang="en-US" sz="2000" dirty="0">
                <a:solidFill>
                  <a:srgbClr val="000000"/>
                </a:solidFill>
                <a:latin typeface="+mn-lt"/>
                <a:ea typeface="+mn-ea"/>
              </a:rPr>
              <a:t>会议录</a:t>
            </a:r>
          </a:p>
          <a:p>
            <a:pPr indent="457200">
              <a:spcBef>
                <a:spcPct val="20000"/>
              </a:spcBef>
              <a:buClr>
                <a:srgbClr val="0BD0D9"/>
              </a:buClr>
              <a:buSzPct val="95000"/>
              <a:buFont typeface="Arial" pitchFamily="34" charset="0"/>
              <a:buChar char="•"/>
              <a:defRPr/>
            </a:pP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</a:rPr>
              <a:t>学会杂志</a:t>
            </a:r>
            <a:endParaRPr lang="en-US" altLang="zh-CN" sz="2000" dirty="0">
              <a:solidFill>
                <a:schemeClr val="bg1"/>
              </a:solidFill>
              <a:latin typeface="+mn-lt"/>
              <a:ea typeface="+mn-ea"/>
            </a:endParaRPr>
          </a:p>
          <a:p>
            <a:pPr indent="457200">
              <a:spcBef>
                <a:spcPct val="20000"/>
              </a:spcBef>
              <a:buClr>
                <a:srgbClr val="0BD0D9"/>
              </a:buClr>
              <a:buSzPct val="95000"/>
              <a:buFont typeface="Arial" pitchFamily="34" charset="0"/>
              <a:buChar char="•"/>
              <a:defRPr/>
            </a:pPr>
            <a:r>
              <a:rPr lang="zh-CN" altLang="en-US" sz="2000" dirty="0" smtClean="0">
                <a:solidFill>
                  <a:schemeClr val="bg1"/>
                </a:solidFill>
                <a:latin typeface="+mn-lt"/>
              </a:rPr>
              <a:t>电子图书</a:t>
            </a:r>
            <a:endParaRPr lang="en-US" altLang="zh-CN" sz="2000" dirty="0" smtClean="0">
              <a:solidFill>
                <a:schemeClr val="bg1"/>
              </a:solidFill>
              <a:latin typeface="+mn-lt"/>
            </a:endParaRPr>
          </a:p>
          <a:p>
            <a:pPr indent="457200">
              <a:spcBef>
                <a:spcPct val="20000"/>
              </a:spcBef>
              <a:buClr>
                <a:srgbClr val="0BD0D9"/>
              </a:buClr>
              <a:buSzPct val="95000"/>
              <a:buFont typeface="Arial" pitchFamily="34" charset="0"/>
              <a:buChar char="•"/>
              <a:defRPr/>
            </a:pPr>
            <a:r>
              <a:rPr lang="zh-CN" altLang="en-US" sz="20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+mn-lt"/>
              </a:rPr>
              <a:t>标准</a:t>
            </a:r>
            <a:r>
              <a:rPr lang="en-US" altLang="zh-CN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+mn-lt"/>
              </a:rPr>
              <a:t>--online version </a:t>
            </a:r>
            <a:r>
              <a:rPr lang="en-US" altLang="zh-CN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+mn-lt"/>
              </a:rPr>
              <a:t>not subscribed through iGroup</a:t>
            </a:r>
            <a:endParaRPr lang="zh-CN" altLang="en-US" dirty="0">
              <a:solidFill>
                <a:schemeClr val="bg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298" y="4857760"/>
            <a:ext cx="6643702" cy="1428759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1" name="组合 20"/>
          <p:cNvGrpSpPr/>
          <p:nvPr/>
        </p:nvGrpSpPr>
        <p:grpSpPr>
          <a:xfrm>
            <a:off x="2843808" y="2941639"/>
            <a:ext cx="5904656" cy="1135435"/>
            <a:chOff x="2843808" y="2941639"/>
            <a:chExt cx="5904656" cy="1135435"/>
          </a:xfrm>
        </p:grpSpPr>
        <p:grpSp>
          <p:nvGrpSpPr>
            <p:cNvPr id="2" name="组合 17"/>
            <p:cNvGrpSpPr>
              <a:grpSpLocks/>
            </p:cNvGrpSpPr>
            <p:nvPr/>
          </p:nvGrpSpPr>
          <p:grpSpPr bwMode="auto">
            <a:xfrm>
              <a:off x="2843808" y="2941639"/>
              <a:ext cx="3472011" cy="1135435"/>
              <a:chOff x="4629758" y="3857362"/>
              <a:chExt cx="3472048" cy="1137841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5643572" y="4201435"/>
                <a:ext cx="2010555" cy="400898"/>
              </a:xfrm>
              <a:prstGeom prst="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 b="1" dirty="0" err="1">
                    <a:ln w="24500" cmpd="dbl">
                      <a:noFill/>
                      <a:prstDash val="solid"/>
                      <a:miter lim="800000"/>
                    </a:ln>
                    <a:gradFill>
                      <a:gsLst>
                        <a:gs pos="10000">
                          <a:schemeClr val="accent2">
                            <a:tint val="10000"/>
                            <a:satMod val="155000"/>
                          </a:schemeClr>
                        </a:gs>
                        <a:gs pos="60000">
                          <a:schemeClr val="accent2">
                            <a:tint val="30000"/>
                            <a:satMod val="155000"/>
                          </a:schemeClr>
                        </a:gs>
                        <a:gs pos="100000">
                          <a:schemeClr val="accent2">
                            <a:tint val="73000"/>
                            <a:satMod val="155000"/>
                          </a:schemeClr>
                        </a:gs>
                      </a:gsLst>
                      <a:lin ang="5400000"/>
                    </a:gradFill>
                    <a:effectLst>
                      <a:outerShdw blurRad="38100" dist="38100" dir="7020000" algn="tl">
                        <a:srgbClr val="000000">
                          <a:alpha val="35000"/>
                        </a:srgbClr>
                      </a:outerShdw>
                    </a:effectLst>
                  </a:rPr>
                  <a:t>iGroup</a:t>
                </a:r>
                <a:r>
                  <a:rPr lang="en-US" altLang="zh-CN" sz="2000" b="1" dirty="0">
                    <a:ln w="24500" cmpd="dbl">
                      <a:noFill/>
                      <a:prstDash val="solid"/>
                      <a:miter lim="800000"/>
                    </a:ln>
                    <a:gradFill>
                      <a:gsLst>
                        <a:gs pos="10000">
                          <a:schemeClr val="accent2">
                            <a:tint val="10000"/>
                            <a:satMod val="155000"/>
                          </a:schemeClr>
                        </a:gs>
                        <a:gs pos="60000">
                          <a:schemeClr val="accent2">
                            <a:tint val="30000"/>
                            <a:satMod val="155000"/>
                          </a:schemeClr>
                        </a:gs>
                        <a:gs pos="100000">
                          <a:schemeClr val="accent2">
                            <a:tint val="73000"/>
                            <a:satMod val="155000"/>
                          </a:schemeClr>
                        </a:gs>
                      </a:gsLst>
                      <a:lin ang="5400000"/>
                    </a:gradFill>
                    <a:effectLst>
                      <a:outerShdw blurRad="38100" dist="38100" dir="7020000" algn="tl">
                        <a:srgbClr val="000000">
                          <a:alpha val="35000"/>
                        </a:srgbClr>
                      </a:outerShdw>
                    </a:effectLst>
                  </a:rPr>
                  <a:t> </a:t>
                </a:r>
                <a:r>
                  <a:rPr lang="zh-CN" altLang="en-US" sz="2000" b="1" dirty="0">
                    <a:ln w="24500" cmpd="dbl">
                      <a:noFill/>
                      <a:prstDash val="solid"/>
                      <a:miter lim="800000"/>
                    </a:ln>
                    <a:gradFill>
                      <a:gsLst>
                        <a:gs pos="10000">
                          <a:schemeClr val="accent2">
                            <a:tint val="10000"/>
                            <a:satMod val="155000"/>
                          </a:schemeClr>
                        </a:gs>
                        <a:gs pos="60000">
                          <a:schemeClr val="accent2">
                            <a:tint val="30000"/>
                            <a:satMod val="155000"/>
                          </a:schemeClr>
                        </a:gs>
                        <a:gs pos="100000">
                          <a:schemeClr val="accent2">
                            <a:tint val="73000"/>
                            <a:satMod val="155000"/>
                          </a:schemeClr>
                        </a:gs>
                      </a:gsLst>
                      <a:lin ang="5400000"/>
                    </a:gradFill>
                    <a:effectLst>
                      <a:outerShdw blurRad="38100" dist="38100" dir="7020000" algn="tl">
                        <a:srgbClr val="000000">
                          <a:alpha val="35000"/>
                        </a:srgbClr>
                      </a:outerShdw>
                    </a:effectLst>
                  </a:rPr>
                  <a:t>代理</a:t>
                </a:r>
                <a:endParaRPr lang="zh-CN" altLang="en-US" sz="3200" b="1" dirty="0">
                  <a:ln w="24500" cmpd="dbl">
                    <a:noFill/>
                    <a:prstDash val="solid"/>
                    <a:miter lim="800000"/>
                  </a:ln>
                  <a:gradFill>
                    <a:gsLst>
                      <a:gs pos="10000">
                        <a:schemeClr val="accent2">
                          <a:tint val="10000"/>
                          <a:satMod val="155000"/>
                        </a:schemeClr>
                      </a:gs>
                      <a:gs pos="60000">
                        <a:schemeClr val="accent2">
                          <a:tint val="30000"/>
                          <a:satMod val="155000"/>
                        </a:schemeClr>
                      </a:gs>
                      <a:gs pos="100000">
                        <a:schemeClr val="accent2">
                          <a:tint val="73000"/>
                          <a:satMod val="155000"/>
                        </a:schemeClr>
                      </a:gs>
                    </a:gsLst>
                    <a:lin ang="5400000"/>
                  </a:gradFill>
                  <a:effectLst>
                    <a:outerShdw blurRad="38100" dist="38100" dir="7020000" algn="tl">
                      <a:srgbClr val="000000">
                        <a:alpha val="35000"/>
                      </a:srgbClr>
                    </a:outerShdw>
                  </a:effectLst>
                </a:endParaRPr>
              </a:p>
            </p:txBody>
          </p:sp>
          <p:grpSp>
            <p:nvGrpSpPr>
              <p:cNvPr id="9223" name="组合 16"/>
              <p:cNvGrpSpPr>
                <a:grpSpLocks/>
              </p:cNvGrpSpPr>
              <p:nvPr/>
            </p:nvGrpSpPr>
            <p:grpSpPr bwMode="auto">
              <a:xfrm>
                <a:off x="4629758" y="3857362"/>
                <a:ext cx="3472048" cy="1137841"/>
                <a:chOff x="5986286" y="3929687"/>
                <a:chExt cx="3472048" cy="1364901"/>
              </a:xfrm>
            </p:grpSpPr>
            <p:grpSp>
              <p:nvGrpSpPr>
                <p:cNvPr id="9224" name="组合 13"/>
                <p:cNvGrpSpPr>
                  <a:grpSpLocks/>
                </p:cNvGrpSpPr>
                <p:nvPr/>
              </p:nvGrpSpPr>
              <p:grpSpPr bwMode="auto">
                <a:xfrm>
                  <a:off x="5986286" y="3929687"/>
                  <a:ext cx="585191" cy="1364901"/>
                  <a:chOff x="5772766" y="3929687"/>
                  <a:chExt cx="585191" cy="1364901"/>
                </a:xfrm>
              </p:grpSpPr>
              <p:cxnSp>
                <p:nvCxnSpPr>
                  <p:cNvPr id="9" name="直接连接符 8"/>
                  <p:cNvCxnSpPr/>
                  <p:nvPr/>
                </p:nvCxnSpPr>
                <p:spPr>
                  <a:xfrm>
                    <a:off x="5786446" y="3929697"/>
                    <a:ext cx="571506" cy="1908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" name="直接连接符 9"/>
                  <p:cNvCxnSpPr/>
                  <p:nvPr/>
                </p:nvCxnSpPr>
                <p:spPr>
                  <a:xfrm>
                    <a:off x="5786446" y="4357163"/>
                    <a:ext cx="571506" cy="1908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" name="直接连接符 12"/>
                  <p:cNvCxnSpPr/>
                  <p:nvPr/>
                </p:nvCxnSpPr>
                <p:spPr>
                  <a:xfrm flipH="1">
                    <a:off x="6348836" y="3929687"/>
                    <a:ext cx="9121" cy="1364901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直接连接符 14"/>
                  <p:cNvCxnSpPr/>
                  <p:nvPr/>
                </p:nvCxnSpPr>
                <p:spPr>
                  <a:xfrm>
                    <a:off x="5786446" y="4857137"/>
                    <a:ext cx="571506" cy="1908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直接连接符 16"/>
                  <p:cNvCxnSpPr/>
                  <p:nvPr/>
                </p:nvCxnSpPr>
                <p:spPr>
                  <a:xfrm>
                    <a:off x="5772766" y="5292676"/>
                    <a:ext cx="571506" cy="1908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6" name="直接连接符 15"/>
                <p:cNvCxnSpPr/>
                <p:nvPr/>
              </p:nvCxnSpPr>
              <p:spPr>
                <a:xfrm>
                  <a:off x="6573060" y="4602102"/>
                  <a:ext cx="447680" cy="1908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直接连接符 19"/>
                <p:cNvCxnSpPr/>
                <p:nvPr/>
              </p:nvCxnSpPr>
              <p:spPr>
                <a:xfrm>
                  <a:off x="9010654" y="4602102"/>
                  <a:ext cx="447680" cy="1908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9" name="矩形 18"/>
            <p:cNvSpPr/>
            <p:nvPr/>
          </p:nvSpPr>
          <p:spPr>
            <a:xfrm>
              <a:off x="6300192" y="3284984"/>
              <a:ext cx="2448272" cy="40011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2000" b="1" dirty="0" smtClean="0">
                  <a:ln w="24500" cmpd="dbl">
                    <a:noFill/>
                    <a:prstDash val="solid"/>
                    <a:miter lim="800000"/>
                  </a:ln>
                  <a:gradFill>
                    <a:gsLst>
                      <a:gs pos="10000">
                        <a:schemeClr val="accent2">
                          <a:tint val="10000"/>
                          <a:satMod val="155000"/>
                        </a:schemeClr>
                      </a:gs>
                      <a:gs pos="60000">
                        <a:schemeClr val="accent2">
                          <a:tint val="30000"/>
                          <a:satMod val="155000"/>
                        </a:schemeClr>
                      </a:gs>
                      <a:gs pos="100000">
                        <a:schemeClr val="accent2">
                          <a:tint val="73000"/>
                          <a:satMod val="155000"/>
                        </a:schemeClr>
                      </a:gs>
                    </a:gsLst>
                    <a:lin ang="5400000"/>
                  </a:gradFill>
                  <a:effectLst>
                    <a:outerShdw blurRad="38100" dist="38100" dir="7020000" algn="tl">
                      <a:srgbClr val="000000">
                        <a:alpha val="35000"/>
                      </a:srgbClr>
                    </a:outerShdw>
                  </a:effectLst>
                </a:rPr>
                <a:t>超过</a:t>
              </a:r>
              <a:r>
                <a:rPr lang="en-US" altLang="zh-CN" sz="2000" b="1" dirty="0" smtClean="0">
                  <a:ln w="24500" cmpd="dbl">
                    <a:noFill/>
                    <a:prstDash val="solid"/>
                    <a:miter lim="800000"/>
                  </a:ln>
                  <a:gradFill>
                    <a:gsLst>
                      <a:gs pos="10000">
                        <a:schemeClr val="accent2">
                          <a:tint val="10000"/>
                          <a:satMod val="155000"/>
                        </a:schemeClr>
                      </a:gs>
                      <a:gs pos="60000">
                        <a:schemeClr val="accent2">
                          <a:tint val="30000"/>
                          <a:satMod val="155000"/>
                        </a:schemeClr>
                      </a:gs>
                      <a:gs pos="100000">
                        <a:schemeClr val="accent2">
                          <a:tint val="73000"/>
                          <a:satMod val="155000"/>
                        </a:schemeClr>
                      </a:gs>
                    </a:gsLst>
                    <a:lin ang="5400000"/>
                  </a:gradFill>
                  <a:effectLst>
                    <a:outerShdw blurRad="38100" dist="38100" dir="7020000" algn="tl">
                      <a:srgbClr val="000000">
                        <a:alpha val="35000"/>
                      </a:srgbClr>
                    </a:outerShdw>
                  </a:effectLst>
                </a:rPr>
                <a:t>12</a:t>
              </a:r>
              <a:r>
                <a:rPr lang="zh-CN" altLang="en-US" sz="2000" b="1" dirty="0" smtClean="0">
                  <a:ln w="24500" cmpd="dbl">
                    <a:noFill/>
                    <a:prstDash val="solid"/>
                    <a:miter lim="800000"/>
                  </a:ln>
                  <a:gradFill>
                    <a:gsLst>
                      <a:gs pos="10000">
                        <a:schemeClr val="accent2">
                          <a:tint val="10000"/>
                          <a:satMod val="155000"/>
                        </a:schemeClr>
                      </a:gs>
                      <a:gs pos="60000">
                        <a:schemeClr val="accent2">
                          <a:tint val="30000"/>
                          <a:satMod val="155000"/>
                        </a:schemeClr>
                      </a:gs>
                      <a:gs pos="100000">
                        <a:schemeClr val="accent2">
                          <a:tint val="73000"/>
                          <a:satMod val="155000"/>
                        </a:schemeClr>
                      </a:gs>
                    </a:gsLst>
                    <a:lin ang="5400000"/>
                  </a:gradFill>
                  <a:effectLst>
                    <a:outerShdw blurRad="38100" dist="38100" dir="7020000" algn="tl">
                      <a:srgbClr val="000000">
                        <a:alpha val="35000"/>
                      </a:srgbClr>
                    </a:outerShdw>
                  </a:effectLst>
                </a:rPr>
                <a:t>万篇文章</a:t>
              </a:r>
              <a:endParaRPr lang="zh-CN" altLang="en-US" sz="2000" b="1" dirty="0">
                <a:ln w="24500" cmpd="dbl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58800" y="1928813"/>
            <a:ext cx="8585200" cy="3962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altLang="zh-CN" sz="2400" dirty="0">
                <a:solidFill>
                  <a:srgbClr val="000000"/>
                </a:solidFill>
                <a:latin typeface="+mn-lt"/>
                <a:ea typeface="+mn-ea"/>
              </a:rPr>
              <a:t>36 </a:t>
            </a:r>
            <a:r>
              <a:rPr lang="zh-CN" altLang="en-US" sz="2400" dirty="0">
                <a:solidFill>
                  <a:srgbClr val="000000"/>
                </a:solidFill>
                <a:latin typeface="+mn-lt"/>
                <a:ea typeface="+mn-ea"/>
              </a:rPr>
              <a:t>种同行审阅期刊</a:t>
            </a:r>
            <a:r>
              <a:rPr lang="en-US" altLang="zh-CN" sz="2400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zh-CN" altLang="en-US" sz="2400" dirty="0">
                <a:solidFill>
                  <a:srgbClr val="000000"/>
                </a:solidFill>
                <a:latin typeface="+mn-lt"/>
                <a:ea typeface="+mn-ea"/>
              </a:rPr>
              <a:t>（</a:t>
            </a:r>
            <a:r>
              <a:rPr lang="en-US" altLang="zh-CN" sz="2400" dirty="0">
                <a:solidFill>
                  <a:srgbClr val="000000"/>
                </a:solidFill>
                <a:latin typeface="+mn-lt"/>
                <a:ea typeface="+mn-ea"/>
              </a:rPr>
              <a:t>1983-present</a:t>
            </a:r>
            <a:r>
              <a:rPr lang="zh-CN" altLang="en-US" sz="2400" dirty="0">
                <a:solidFill>
                  <a:srgbClr val="000000"/>
                </a:solidFill>
                <a:latin typeface="+mn-lt"/>
                <a:ea typeface="+mn-ea"/>
              </a:rPr>
              <a:t>）</a:t>
            </a:r>
            <a:endParaRPr lang="en-US" altLang="zh-CN" sz="2400" dirty="0">
              <a:solidFill>
                <a:srgbClr val="000000"/>
              </a:solidFill>
              <a:latin typeface="+mn-lt"/>
              <a:ea typeface="+mn-ea"/>
            </a:endParaRPr>
          </a:p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zh-CN" altLang="en-US" sz="2400" dirty="0">
                <a:solidFill>
                  <a:srgbClr val="000000"/>
                </a:solidFill>
                <a:latin typeface="+mn-lt"/>
                <a:ea typeface="+mn-ea"/>
              </a:rPr>
              <a:t>超过</a:t>
            </a:r>
            <a:r>
              <a:rPr lang="en-US" altLang="zh-CN" sz="2400" dirty="0">
                <a:solidFill>
                  <a:srgbClr val="000000"/>
                </a:solidFill>
                <a:latin typeface="+mn-lt"/>
                <a:ea typeface="+mn-ea"/>
              </a:rPr>
              <a:t>420</a:t>
            </a:r>
            <a:r>
              <a:rPr lang="zh-CN" altLang="en-US" sz="2400" dirty="0">
                <a:solidFill>
                  <a:srgbClr val="000000"/>
                </a:solidFill>
                <a:latin typeface="+mn-lt"/>
                <a:ea typeface="+mn-ea"/>
              </a:rPr>
              <a:t>卷会议录</a:t>
            </a:r>
            <a:r>
              <a:rPr lang="en-US" altLang="zh-CN" sz="2400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zh-CN" altLang="en-US" sz="2400" dirty="0">
                <a:solidFill>
                  <a:srgbClr val="000000"/>
                </a:solidFill>
                <a:latin typeface="+mn-lt"/>
                <a:ea typeface="+mn-ea"/>
              </a:rPr>
              <a:t>（</a:t>
            </a:r>
            <a:r>
              <a:rPr lang="en-US" altLang="zh-CN" sz="2400" dirty="0">
                <a:solidFill>
                  <a:srgbClr val="000000"/>
                </a:solidFill>
                <a:latin typeface="+mn-lt"/>
                <a:ea typeface="+mn-ea"/>
              </a:rPr>
              <a:t>1996-present</a:t>
            </a:r>
            <a:r>
              <a:rPr lang="zh-CN" altLang="en-US" sz="2400" dirty="0">
                <a:solidFill>
                  <a:srgbClr val="000000"/>
                </a:solidFill>
                <a:latin typeface="+mn-lt"/>
                <a:ea typeface="+mn-ea"/>
              </a:rPr>
              <a:t>）</a:t>
            </a:r>
            <a:endParaRPr lang="en-US" altLang="zh-CN" sz="2400" dirty="0">
              <a:solidFill>
                <a:srgbClr val="000000"/>
              </a:solidFill>
              <a:latin typeface="+mn-lt"/>
              <a:ea typeface="+mn-ea"/>
            </a:endParaRPr>
          </a:p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zh-CN" altLang="en-US" sz="2400" dirty="0">
                <a:solidFill>
                  <a:srgbClr val="000000"/>
                </a:solidFill>
                <a:latin typeface="+mn-lt"/>
                <a:ea typeface="+mn-ea"/>
              </a:rPr>
              <a:t>含近</a:t>
            </a:r>
            <a:r>
              <a:rPr lang="en-US" altLang="zh-CN" sz="2400" dirty="0">
                <a:solidFill>
                  <a:srgbClr val="000000"/>
                </a:solidFill>
                <a:latin typeface="+mn-lt"/>
                <a:ea typeface="+mn-ea"/>
              </a:rPr>
              <a:t>1,000</a:t>
            </a:r>
            <a:r>
              <a:rPr lang="zh-CN" altLang="en-US" sz="2400" dirty="0">
                <a:solidFill>
                  <a:srgbClr val="000000"/>
                </a:solidFill>
                <a:latin typeface="+mn-lt"/>
                <a:ea typeface="+mn-ea"/>
              </a:rPr>
              <a:t>篇文章的</a:t>
            </a:r>
            <a:r>
              <a:rPr lang="en-US" altLang="zh-CN" sz="2400" dirty="0">
                <a:solidFill>
                  <a:srgbClr val="000000"/>
                </a:solidFill>
                <a:latin typeface="+mn-lt"/>
                <a:ea typeface="+mn-ea"/>
              </a:rPr>
              <a:t>《</a:t>
            </a:r>
            <a:r>
              <a:rPr lang="zh-CN" altLang="en-US" sz="2400" dirty="0">
                <a:solidFill>
                  <a:srgbClr val="000000"/>
                </a:solidFill>
                <a:latin typeface="+mn-lt"/>
                <a:ea typeface="+mn-ea"/>
              </a:rPr>
              <a:t>土木工程</a:t>
            </a:r>
            <a:r>
              <a:rPr lang="en-US" altLang="zh-CN" sz="2400" dirty="0">
                <a:solidFill>
                  <a:srgbClr val="000000"/>
                </a:solidFill>
                <a:latin typeface="+mn-lt"/>
                <a:ea typeface="+mn-ea"/>
              </a:rPr>
              <a:t>》</a:t>
            </a:r>
            <a:r>
              <a:rPr lang="zh-CN" altLang="en-US" sz="2400" dirty="0">
                <a:solidFill>
                  <a:srgbClr val="000000"/>
                </a:solidFill>
                <a:latin typeface="+mn-lt"/>
                <a:ea typeface="+mn-ea"/>
              </a:rPr>
              <a:t>杂志回溯刊（</a:t>
            </a:r>
            <a:r>
              <a:rPr lang="en-US" altLang="zh-CN" sz="2400" dirty="0">
                <a:solidFill>
                  <a:srgbClr val="000000"/>
                </a:solidFill>
                <a:latin typeface="+mn-lt"/>
                <a:ea typeface="+mn-ea"/>
              </a:rPr>
              <a:t>2005-2016</a:t>
            </a:r>
            <a:r>
              <a:rPr lang="zh-CN" altLang="en-US" sz="2400" dirty="0">
                <a:solidFill>
                  <a:srgbClr val="000000"/>
                </a:solidFill>
                <a:latin typeface="+mn-lt"/>
                <a:ea typeface="+mn-ea"/>
              </a:rPr>
              <a:t>）</a:t>
            </a:r>
            <a:endParaRPr lang="en-US" altLang="zh-CN" sz="2400" dirty="0">
              <a:solidFill>
                <a:srgbClr val="000000"/>
              </a:solidFill>
              <a:latin typeface="+mn-lt"/>
              <a:ea typeface="+mn-ea"/>
            </a:endParaRPr>
          </a:p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altLang="zh-CN" sz="2400" dirty="0" smtClean="0">
                <a:solidFill>
                  <a:srgbClr val="000000"/>
                </a:solidFill>
                <a:latin typeface="+mn-lt"/>
                <a:ea typeface="+mn-ea"/>
              </a:rPr>
              <a:t>330</a:t>
            </a:r>
            <a:r>
              <a:rPr lang="zh-CN" altLang="en-US" sz="2400" dirty="0" smtClean="0">
                <a:solidFill>
                  <a:srgbClr val="000000"/>
                </a:solidFill>
                <a:latin typeface="+mn-lt"/>
                <a:ea typeface="+mn-ea"/>
              </a:rPr>
              <a:t>多本电子图书（</a:t>
            </a:r>
            <a:r>
              <a:rPr lang="en-US" altLang="zh-CN" sz="2400" dirty="0" smtClean="0">
                <a:solidFill>
                  <a:srgbClr val="000000"/>
                </a:solidFill>
                <a:latin typeface="+mn-lt"/>
                <a:ea typeface="+mn-ea"/>
              </a:rPr>
              <a:t>1985-present</a:t>
            </a:r>
            <a:r>
              <a:rPr lang="zh-CN" altLang="en-US" sz="2400" dirty="0" smtClean="0">
                <a:solidFill>
                  <a:srgbClr val="000000"/>
                </a:solidFill>
                <a:latin typeface="+mn-lt"/>
                <a:ea typeface="+mn-ea"/>
              </a:rPr>
              <a:t>）</a:t>
            </a:r>
            <a:endParaRPr lang="en-US" altLang="zh-CN" sz="2400" dirty="0">
              <a:solidFill>
                <a:srgbClr val="000000"/>
              </a:solidFill>
              <a:latin typeface="+mn-lt"/>
              <a:ea typeface="+mn-ea"/>
            </a:endParaRPr>
          </a:p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lang="en-US" altLang="zh-CN" sz="2400" dirty="0">
              <a:solidFill>
                <a:srgbClr val="000000"/>
              </a:solidFill>
              <a:latin typeface="+mn-lt"/>
              <a:ea typeface="+mn-ea"/>
            </a:endParaRPr>
          </a:p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altLang="zh-CN" sz="2400" dirty="0">
                <a:solidFill>
                  <a:srgbClr val="000000"/>
                </a:solidFill>
                <a:latin typeface="+mn-lt"/>
                <a:ea typeface="+mn-ea"/>
              </a:rPr>
              <a:t>	</a:t>
            </a:r>
          </a:p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lang="zh-CN" altLang="en-US" sz="240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10243" name="矩形 3"/>
          <p:cNvSpPr>
            <a:spLocks noChangeArrowheads="1"/>
          </p:cNvSpPr>
          <p:nvPr/>
        </p:nvSpPr>
        <p:spPr bwMode="auto">
          <a:xfrm>
            <a:off x="611188" y="1196975"/>
            <a:ext cx="2603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ASCE </a:t>
            </a:r>
            <a:r>
              <a:rPr lang="zh-CN" altLang="en-US" sz="3200" b="1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出版物</a:t>
            </a:r>
            <a:endParaRPr lang="zh-CN" altLang="en-US" sz="3200">
              <a:solidFill>
                <a:srgbClr val="000000"/>
              </a:solidFill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298" y="5143513"/>
            <a:ext cx="6643702" cy="1428759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矩形 16"/>
          <p:cNvSpPr/>
          <p:nvPr/>
        </p:nvSpPr>
        <p:spPr>
          <a:xfrm>
            <a:off x="4000496" y="1314378"/>
            <a:ext cx="2714644" cy="4001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2000" b="1" dirty="0">
                <a:ln w="24500" cmpd="dbl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altLang="zh-CN" sz="2000" b="1" dirty="0" err="1">
                <a:ln w="24500" cmpd="dbl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iGroup</a:t>
            </a:r>
            <a:r>
              <a:rPr lang="en-US" altLang="zh-CN" sz="2000" b="1" dirty="0">
                <a:ln w="24500" cmpd="dbl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zh-CN" altLang="en-US" sz="2000" b="1" dirty="0">
                <a:ln w="24500" cmpd="dbl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代理</a:t>
            </a:r>
          </a:p>
        </p:txBody>
      </p:sp>
      <p:grpSp>
        <p:nvGrpSpPr>
          <p:cNvPr id="10246" name="组合 19"/>
          <p:cNvGrpSpPr>
            <a:grpSpLocks/>
          </p:cNvGrpSpPr>
          <p:nvPr/>
        </p:nvGrpSpPr>
        <p:grpSpPr bwMode="auto">
          <a:xfrm>
            <a:off x="928662" y="4006370"/>
            <a:ext cx="4781550" cy="1397000"/>
            <a:chOff x="681018" y="3929066"/>
            <a:chExt cx="4781568" cy="1397000"/>
          </a:xfrm>
        </p:grpSpPr>
        <p:pic>
          <p:nvPicPr>
            <p:cNvPr id="10247" name="Picture 2" descr="D:\maryann\产品&amp;出版社\我的产品\ASCE\参考\pic\JCO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57686" y="3929066"/>
              <a:ext cx="1104900" cy="1357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8" name="Picture 3" descr="D:\maryann\产品&amp;出版社\我的产品\ASCE\参考\pic\JHY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1018" y="3929066"/>
              <a:ext cx="1104900" cy="139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9" name="Picture 4" descr="D:\maryann\产品&amp;出版社\我的产品\ASCE\参考\pic\JST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895464" y="3929066"/>
              <a:ext cx="1104900" cy="1393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0" name="Picture 5" descr="D:\maryann\产品&amp;出版社\我的产品\ASCE\参考\pic\TE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143240" y="3929066"/>
              <a:ext cx="1104900" cy="1357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0898" name="Picture 2" descr="http://ascelibrary.org/na101/home/literatum/publisher/asce/books/content/books/2015/9780784414255/9780784414255/20151019/9780784414255.cover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76955" y="3929066"/>
            <a:ext cx="952499" cy="14743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0900" name="Picture 4" descr="Journal cover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15206" y="4026139"/>
            <a:ext cx="1000132" cy="13772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762000" y="1905000"/>
            <a:ext cx="7596214" cy="3962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</a:rPr>
              <a:t>36 </a:t>
            </a:r>
            <a:r>
              <a:rPr lang="zh-CN" altLang="en-US" sz="2400" dirty="0">
                <a:solidFill>
                  <a:schemeClr val="bg1"/>
                </a:solidFill>
                <a:latin typeface="+mn-lt"/>
                <a:ea typeface="+mn-ea"/>
              </a:rPr>
              <a:t>种土木工程核心期刊，最早回溯之</a:t>
            </a: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</a:rPr>
              <a:t>1983</a:t>
            </a:r>
            <a:r>
              <a:rPr lang="zh-CN" altLang="en-US" sz="2400" dirty="0">
                <a:solidFill>
                  <a:schemeClr val="bg1"/>
                </a:solidFill>
                <a:latin typeface="+mn-lt"/>
                <a:ea typeface="+mn-ea"/>
              </a:rPr>
              <a:t>年，每年更新</a:t>
            </a: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</a:rPr>
              <a:t>240</a:t>
            </a:r>
            <a:r>
              <a:rPr lang="zh-CN" altLang="en-US" sz="2400" dirty="0">
                <a:solidFill>
                  <a:schemeClr val="bg1"/>
                </a:solidFill>
                <a:latin typeface="+mn-lt"/>
                <a:ea typeface="+mn-ea"/>
              </a:rPr>
              <a:t>多期。</a:t>
            </a:r>
            <a:endParaRPr lang="en-US" altLang="zh-CN" sz="2400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lang="en-US" altLang="zh-CN" sz="2400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zh-CN" altLang="en-US" sz="2400" dirty="0">
                <a:solidFill>
                  <a:schemeClr val="bg1"/>
                </a:solidFill>
                <a:latin typeface="+mn-lt"/>
                <a:ea typeface="+mn-ea"/>
              </a:rPr>
              <a:t>其中</a:t>
            </a: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</a:rPr>
              <a:t>27 </a:t>
            </a:r>
            <a:r>
              <a:rPr lang="zh-CN" altLang="en-US" sz="2400" dirty="0">
                <a:solidFill>
                  <a:schemeClr val="bg1"/>
                </a:solidFill>
                <a:latin typeface="+mn-lt"/>
                <a:ea typeface="+mn-ea"/>
              </a:rPr>
              <a:t>种已被 </a:t>
            </a: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</a:rPr>
              <a:t>SCI </a:t>
            </a:r>
            <a:r>
              <a:rPr lang="zh-CN" altLang="en-US" sz="2400" dirty="0">
                <a:solidFill>
                  <a:schemeClr val="bg1"/>
                </a:solidFill>
                <a:latin typeface="+mn-lt"/>
                <a:ea typeface="+mn-ea"/>
              </a:rPr>
              <a:t>收录，占总数约</a:t>
            </a: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</a:rPr>
              <a:t>3/4</a:t>
            </a:r>
            <a:r>
              <a:rPr lang="zh-CN" altLang="en-US" sz="2400" dirty="0">
                <a:solidFill>
                  <a:schemeClr val="bg1"/>
                </a:solidFill>
                <a:latin typeface="+mn-lt"/>
                <a:ea typeface="+mn-ea"/>
              </a:rPr>
              <a:t>。</a:t>
            </a:r>
            <a:endParaRPr lang="en-US" altLang="zh-CN" sz="2400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lang="zh-CN" altLang="en-US" sz="2400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zh-CN" altLang="en-US" sz="2400" dirty="0">
                <a:solidFill>
                  <a:schemeClr val="bg1"/>
                </a:solidFill>
                <a:latin typeface="+mn-lt"/>
                <a:ea typeface="+mn-ea"/>
              </a:rPr>
              <a:t>由</a:t>
            </a: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</a:rPr>
              <a:t>ASCE</a:t>
            </a:r>
            <a:r>
              <a:rPr lang="zh-CN" altLang="en-US" sz="2400" dirty="0">
                <a:solidFill>
                  <a:schemeClr val="bg1"/>
                </a:solidFill>
                <a:latin typeface="+mn-lt"/>
                <a:ea typeface="+mn-ea"/>
              </a:rPr>
              <a:t>下属研究所管理和编辑，每篇文章都经过同行评审，注重实践价值</a:t>
            </a: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lang="en-US" altLang="zh-CN" sz="2400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zh-CN" altLang="en-US" sz="2400" dirty="0">
                <a:solidFill>
                  <a:schemeClr val="bg1"/>
                </a:solidFill>
                <a:latin typeface="+mn-lt"/>
                <a:ea typeface="+mn-ea"/>
              </a:rPr>
              <a:t>根据最新的期刊引用报告（ </a:t>
            </a: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</a:rPr>
              <a:t>JCR </a:t>
            </a:r>
            <a:r>
              <a:rPr lang="zh-CN" altLang="en-US" sz="2400" dirty="0" smtClean="0">
                <a:solidFill>
                  <a:schemeClr val="bg1"/>
                </a:solidFill>
                <a:latin typeface="+mn-lt"/>
                <a:ea typeface="+mn-ea"/>
              </a:rPr>
              <a:t>）：</a:t>
            </a:r>
            <a:r>
              <a:rPr lang="zh-CN" altLang="en-US" sz="2400" dirty="0" smtClean="0">
                <a:solidFill>
                  <a:schemeClr val="bg1"/>
                </a:solidFill>
                <a:latin typeface="+mn-lt"/>
                <a:ea typeface="+mn-ea"/>
              </a:rPr>
              <a:t>相</a:t>
            </a:r>
            <a:r>
              <a:rPr lang="zh-CN" altLang="en-US" sz="2400" dirty="0" smtClean="0">
                <a:solidFill>
                  <a:schemeClr val="bg1"/>
                </a:solidFill>
                <a:latin typeface="+mn-lt"/>
                <a:ea typeface="+mn-ea"/>
              </a:rPr>
              <a:t>较于</a:t>
            </a:r>
            <a:r>
              <a:rPr lang="en-US" altLang="zh-CN" sz="2400" dirty="0" smtClean="0">
                <a:solidFill>
                  <a:schemeClr val="bg1"/>
                </a:solidFill>
                <a:latin typeface="+mn-lt"/>
                <a:ea typeface="+mn-ea"/>
              </a:rPr>
              <a:t>2016</a:t>
            </a:r>
            <a:r>
              <a:rPr lang="zh-CN" altLang="en-US" sz="2400" dirty="0" smtClean="0">
                <a:solidFill>
                  <a:schemeClr val="bg1"/>
                </a:solidFill>
                <a:latin typeface="+mn-lt"/>
                <a:ea typeface="+mn-ea"/>
              </a:rPr>
              <a:t>年，</a:t>
            </a:r>
            <a:r>
              <a:rPr lang="en-US" altLang="zh-CN" sz="2400" dirty="0" smtClean="0">
                <a:solidFill>
                  <a:schemeClr val="bg1"/>
                </a:solidFill>
                <a:latin typeface="+mn-lt"/>
                <a:ea typeface="+mn-ea"/>
              </a:rPr>
              <a:t>2017</a:t>
            </a:r>
            <a:r>
              <a:rPr lang="zh-CN" altLang="en-US" sz="2400" dirty="0" smtClean="0">
                <a:solidFill>
                  <a:schemeClr val="bg1"/>
                </a:solidFill>
                <a:latin typeface="+mn-lt"/>
                <a:ea typeface="+mn-ea"/>
              </a:rPr>
              <a:t>年平均每本期刊</a:t>
            </a:r>
            <a:r>
              <a:rPr lang="en-US" altLang="zh-CN" sz="2400" dirty="0" smtClean="0">
                <a:solidFill>
                  <a:schemeClr val="bg1"/>
                </a:solidFill>
                <a:latin typeface="+mn-lt"/>
                <a:ea typeface="+mn-ea"/>
              </a:rPr>
              <a:t>IF</a:t>
            </a:r>
            <a:r>
              <a:rPr lang="zh-CN" altLang="en-US" sz="2400" dirty="0" smtClean="0">
                <a:solidFill>
                  <a:schemeClr val="bg1"/>
                </a:solidFill>
                <a:latin typeface="+mn-lt"/>
                <a:ea typeface="+mn-ea"/>
              </a:rPr>
              <a:t>增长率</a:t>
            </a:r>
            <a:r>
              <a:rPr lang="en-US" altLang="zh-CN" sz="2400" dirty="0" smtClean="0">
                <a:solidFill>
                  <a:schemeClr val="bg1"/>
                </a:solidFill>
                <a:latin typeface="+mn-lt"/>
                <a:ea typeface="+mn-ea"/>
              </a:rPr>
              <a:t>28.43%</a:t>
            </a:r>
            <a:r>
              <a:rPr lang="zh-CN" altLang="en-US" sz="2400" dirty="0" smtClean="0">
                <a:solidFill>
                  <a:schemeClr val="bg1"/>
                </a:solidFill>
                <a:latin typeface="+mn-lt"/>
                <a:ea typeface="+mn-ea"/>
              </a:rPr>
              <a:t>，并连续</a:t>
            </a:r>
            <a:r>
              <a:rPr lang="zh-CN" altLang="en-US" sz="2400" dirty="0" smtClean="0">
                <a:solidFill>
                  <a:schemeClr val="bg1"/>
                </a:solidFill>
                <a:latin typeface="+mn-lt"/>
                <a:ea typeface="+mn-ea"/>
              </a:rPr>
              <a:t>三年增长；</a:t>
            </a:r>
            <a:r>
              <a:rPr lang="zh-CN" altLang="en-US" sz="2400" dirty="0" smtClean="0">
                <a:solidFill>
                  <a:schemeClr val="bg1"/>
                </a:solidFill>
                <a:latin typeface="+mn-lt"/>
                <a:ea typeface="+mn-ea"/>
              </a:rPr>
              <a:t>有</a:t>
            </a:r>
            <a:r>
              <a:rPr lang="en-US" altLang="zh-CN" sz="2400" dirty="0" smtClean="0">
                <a:solidFill>
                  <a:schemeClr val="bg1"/>
                </a:solidFill>
                <a:latin typeface="+mn-lt"/>
                <a:ea typeface="+mn-ea"/>
              </a:rPr>
              <a:t>24</a:t>
            </a:r>
            <a:r>
              <a:rPr lang="zh-CN" altLang="en-US" sz="2400" dirty="0" smtClean="0">
                <a:solidFill>
                  <a:schemeClr val="bg1"/>
                </a:solidFill>
                <a:latin typeface="+mn-lt"/>
                <a:ea typeface="+mn-ea"/>
              </a:rPr>
              <a:t>种</a:t>
            </a:r>
            <a:r>
              <a:rPr lang="zh-CN" altLang="en-US" sz="2400" dirty="0">
                <a:solidFill>
                  <a:schemeClr val="bg1"/>
                </a:solidFill>
                <a:latin typeface="+mn-lt"/>
                <a:ea typeface="+mn-ea"/>
              </a:rPr>
              <a:t>期刊的影响因子超过</a:t>
            </a:r>
            <a:r>
              <a:rPr lang="en-US" altLang="zh-CN" sz="2400" dirty="0" smtClean="0">
                <a:solidFill>
                  <a:schemeClr val="bg1"/>
                </a:solidFill>
                <a:latin typeface="+mn-lt"/>
                <a:ea typeface="+mn-ea"/>
              </a:rPr>
              <a:t>1</a:t>
            </a:r>
            <a:r>
              <a:rPr lang="zh-CN" altLang="en-US" sz="2400" dirty="0" smtClean="0">
                <a:solidFill>
                  <a:schemeClr val="bg1"/>
                </a:solidFill>
                <a:latin typeface="+mn-lt"/>
                <a:ea typeface="+mn-ea"/>
              </a:rPr>
              <a:t>，比</a:t>
            </a:r>
            <a:r>
              <a:rPr lang="en-US" altLang="zh-CN" sz="2400" dirty="0" smtClean="0">
                <a:solidFill>
                  <a:schemeClr val="bg1"/>
                </a:solidFill>
                <a:latin typeface="+mn-lt"/>
                <a:ea typeface="+mn-ea"/>
              </a:rPr>
              <a:t>2016</a:t>
            </a:r>
            <a:r>
              <a:rPr lang="zh-CN" altLang="en-US" sz="2400" dirty="0" smtClean="0">
                <a:solidFill>
                  <a:schemeClr val="bg1"/>
                </a:solidFill>
                <a:latin typeface="+mn-lt"/>
                <a:ea typeface="+mn-ea"/>
              </a:rPr>
              <a:t>年增加</a:t>
            </a:r>
            <a:r>
              <a:rPr lang="en-US" altLang="zh-CN" sz="2400" dirty="0" smtClean="0">
                <a:solidFill>
                  <a:schemeClr val="bg1"/>
                </a:solidFill>
                <a:latin typeface="+mn-lt"/>
                <a:ea typeface="+mn-ea"/>
              </a:rPr>
              <a:t>4</a:t>
            </a:r>
            <a:r>
              <a:rPr lang="zh-CN" altLang="en-US" sz="2400" dirty="0" smtClean="0">
                <a:solidFill>
                  <a:schemeClr val="bg1"/>
                </a:solidFill>
                <a:latin typeface="+mn-lt"/>
                <a:ea typeface="+mn-ea"/>
              </a:rPr>
              <a:t>种。</a:t>
            </a:r>
            <a:endParaRPr lang="zh-CN" altLang="en-US" sz="240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1267" name="矩形 3"/>
          <p:cNvSpPr>
            <a:spLocks noChangeArrowheads="1"/>
          </p:cNvSpPr>
          <p:nvPr/>
        </p:nvSpPr>
        <p:spPr bwMode="auto">
          <a:xfrm>
            <a:off x="611188" y="1196975"/>
            <a:ext cx="21939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ASCE </a:t>
            </a:r>
            <a:r>
              <a:rPr lang="zh-CN" altLang="en-US" sz="3200" b="1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期刊</a:t>
            </a:r>
            <a:endParaRPr lang="zh-CN" altLang="en-US" sz="320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868144" y="6186228"/>
            <a:ext cx="2942110" cy="4831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</a:rPr>
              <a:t>※ 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</a:rPr>
              <a:t>详情可至</a:t>
            </a:r>
            <a:r>
              <a:rPr lang="en-US" altLang="zh-CN" sz="1600" dirty="0" err="1">
                <a:solidFill>
                  <a:schemeClr val="bg1"/>
                </a:solidFill>
                <a:latin typeface="+mn-lt"/>
                <a:ea typeface="+mn-ea"/>
              </a:rPr>
              <a:t>iGroup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</a:rPr>
              <a:t>公司网站下载数据库单页和期刊列表</a:t>
            </a:r>
            <a:endParaRPr lang="en-US" altLang="zh-CN" sz="1600" dirty="0">
              <a:solidFill>
                <a:schemeClr val="bg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畅">
  <a:themeElements>
    <a:clrScheme name="流畅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畅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畅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流畅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流畅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流畅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3801</TotalTime>
  <Words>2900</Words>
  <Application>Microsoft Office PowerPoint</Application>
  <PresentationFormat>全屏显示(4:3)</PresentationFormat>
  <Paragraphs>565</Paragraphs>
  <Slides>60</Slides>
  <Notes>54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60</vt:i4>
      </vt:variant>
    </vt:vector>
  </HeadingPairs>
  <TitlesOfParts>
    <vt:vector size="61" baseType="lpstr">
      <vt:lpstr>流畅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  <vt:lpstr>幻灯片 41</vt:lpstr>
      <vt:lpstr>幻灯片 42</vt:lpstr>
      <vt:lpstr>幻灯片 43</vt:lpstr>
      <vt:lpstr>幻灯片 44</vt:lpstr>
      <vt:lpstr>幻灯片 45</vt:lpstr>
      <vt:lpstr>幻灯片 46</vt:lpstr>
      <vt:lpstr>幻灯片 47</vt:lpstr>
      <vt:lpstr>幻灯片 48</vt:lpstr>
      <vt:lpstr>幻灯片 49</vt:lpstr>
      <vt:lpstr>幻灯片 50</vt:lpstr>
      <vt:lpstr>幻灯片 51</vt:lpstr>
      <vt:lpstr>幻灯片 52</vt:lpstr>
      <vt:lpstr>幻灯片 53</vt:lpstr>
      <vt:lpstr>幻灯片 54</vt:lpstr>
      <vt:lpstr>幻灯片 55</vt:lpstr>
      <vt:lpstr>幻灯片 56</vt:lpstr>
      <vt:lpstr>幻灯片 57</vt:lpstr>
      <vt:lpstr>幻灯片 58</vt:lpstr>
      <vt:lpstr>幻灯片 59</vt:lpstr>
      <vt:lpstr>幻灯片 60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Maggie</dc:creator>
  <cp:lastModifiedBy>maryann</cp:lastModifiedBy>
  <cp:revision>342</cp:revision>
  <dcterms:created xsi:type="dcterms:W3CDTF">2012-08-06T08:00:28Z</dcterms:created>
  <dcterms:modified xsi:type="dcterms:W3CDTF">2017-08-18T06:03:48Z</dcterms:modified>
</cp:coreProperties>
</file>