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60" r:id="rId3"/>
    <p:sldId id="298" r:id="rId4"/>
    <p:sldId id="262" r:id="rId5"/>
    <p:sldId id="263" r:id="rId6"/>
    <p:sldId id="264" r:id="rId7"/>
    <p:sldId id="265" r:id="rId8"/>
    <p:sldId id="266" r:id="rId9"/>
    <p:sldId id="267" r:id="rId10"/>
    <p:sldId id="268" r:id="rId11"/>
    <p:sldId id="269" r:id="rId12"/>
    <p:sldId id="270" r:id="rId13"/>
    <p:sldId id="271" r:id="rId14"/>
    <p:sldId id="272" r:id="rId15"/>
    <p:sldId id="273" r:id="rId16"/>
    <p:sldId id="299"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300" r:id="rId31"/>
    <p:sldId id="289" r:id="rId32"/>
    <p:sldId id="290" r:id="rId33"/>
    <p:sldId id="291" r:id="rId34"/>
    <p:sldId id="292" r:id="rId35"/>
    <p:sldId id="293" r:id="rId36"/>
    <p:sldId id="294" r:id="rId37"/>
    <p:sldId id="295" r:id="rId38"/>
    <p:sldId id="296" r:id="rId39"/>
    <p:sldId id="297" r:id="rId40"/>
    <p:sldId id="258"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7456" autoAdjust="0"/>
  </p:normalViewPr>
  <p:slideViewPr>
    <p:cSldViewPr>
      <p:cViewPr varScale="1">
        <p:scale>
          <a:sx n="61" d="100"/>
          <a:sy n="61" d="100"/>
        </p:scale>
        <p:origin x="-15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pieChart>
        <c:varyColors val="1"/>
        <c:ser>
          <c:idx val="0"/>
          <c:order val="0"/>
          <c:tx>
            <c:strRef>
              <c:f>Sheet1!$B$1</c:f>
              <c:strCache>
                <c:ptCount val="1"/>
                <c:pt idx="0">
                  <c:v>列1</c:v>
                </c:pt>
              </c:strCache>
            </c:strRef>
          </c:tx>
          <c:cat>
            <c:strRef>
              <c:f>Sheet1!$A$2:$A$16</c:f>
              <c:strCache>
                <c:ptCount val="15"/>
                <c:pt idx="0">
                  <c:v>AIAA</c:v>
                </c:pt>
                <c:pt idx="1">
                  <c:v>Elsevier</c:v>
                </c:pt>
                <c:pt idx="2">
                  <c:v>Springer</c:v>
                </c:pt>
                <c:pt idx="3">
                  <c:v>SAGE</c:v>
                </c:pt>
                <c:pt idx="4">
                  <c:v>IEEE</c:v>
                </c:pt>
                <c:pt idx="5">
                  <c:v>Wiley</c:v>
                </c:pt>
                <c:pt idx="6">
                  <c:v>AHS</c:v>
                </c:pt>
                <c:pt idx="7">
                  <c:v>ASCE</c:v>
                </c:pt>
                <c:pt idx="8">
                  <c:v>Degruyter</c:v>
                </c:pt>
                <c:pt idx="9">
                  <c:v>Emerald</c:v>
                </c:pt>
                <c:pt idx="10">
                  <c:v>ESA</c:v>
                </c:pt>
                <c:pt idx="11">
                  <c:v>Hindawi</c:v>
                </c:pt>
                <c:pt idx="12">
                  <c:v>JSASS </c:v>
                </c:pt>
                <c:pt idx="13">
                  <c:v>KSASS</c:v>
                </c:pt>
                <c:pt idx="14">
                  <c:v>SPIE</c:v>
                </c:pt>
              </c:strCache>
            </c:strRef>
          </c:cat>
          <c:val>
            <c:numRef>
              <c:f>Sheet1!$B$2:$B$16</c:f>
              <c:numCache>
                <c:formatCode>General</c:formatCode>
                <c:ptCount val="15"/>
                <c:pt idx="0">
                  <c:v>7</c:v>
                </c:pt>
                <c:pt idx="1">
                  <c:v>4</c:v>
                </c:pt>
                <c:pt idx="2">
                  <c:v>4</c:v>
                </c:pt>
                <c:pt idx="3">
                  <c:v>3</c:v>
                </c:pt>
                <c:pt idx="4">
                  <c:v>2</c:v>
                </c:pt>
                <c:pt idx="5">
                  <c:v>2</c:v>
                </c:pt>
                <c:pt idx="6">
                  <c:v>1</c:v>
                </c:pt>
                <c:pt idx="7">
                  <c:v>1</c:v>
                </c:pt>
                <c:pt idx="8">
                  <c:v>1</c:v>
                </c:pt>
                <c:pt idx="9">
                  <c:v>1</c:v>
                </c:pt>
                <c:pt idx="10">
                  <c:v>1</c:v>
                </c:pt>
                <c:pt idx="11">
                  <c:v>1</c:v>
                </c:pt>
                <c:pt idx="12">
                  <c:v>1</c:v>
                </c:pt>
                <c:pt idx="13">
                  <c:v>1</c:v>
                </c:pt>
                <c:pt idx="14">
                  <c:v>1</c:v>
                </c:pt>
              </c:numCache>
            </c:numRef>
          </c:val>
        </c:ser>
        <c:firstSliceAng val="0"/>
      </c:pieChart>
    </c:plotArea>
    <c:legend>
      <c:legendPos val="r"/>
      <c:layout/>
    </c:legend>
    <c:plotVisOnly val="1"/>
  </c:chart>
  <c:txPr>
    <a:bodyPr/>
    <a:lstStyle/>
    <a:p>
      <a:pPr>
        <a:defRPr sz="1800"/>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6155A-8319-472C-A559-CBB259B9DAF9}" type="datetimeFigureOut">
              <a:rPr lang="zh-CN" altLang="en-US" smtClean="0"/>
              <a:pPr/>
              <a:t>2018/7/17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70703-AE07-40FC-913A-95065776E88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EE52E92-F927-4DC9-BF96-CDA5CE525582}" type="slidenum">
              <a:rPr lang="en-US" altLang="zh-CN" smtClean="0"/>
              <a:pPr/>
              <a:t>3</a:t>
            </a:fld>
            <a:endParaRPr lang="en-US" altLang="zh-CN"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32</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278EC-7F72-4285-8F6D-9EFB4323AF72}" type="slidenum">
              <a:rPr lang="en-US" altLang="zh-CN"/>
              <a:pPr/>
              <a:t>38</a:t>
            </a:fld>
            <a:endParaRPr lang="en-US" altLang="zh-CN"/>
          </a:p>
        </p:txBody>
      </p:sp>
      <p:sp>
        <p:nvSpPr>
          <p:cNvPr id="589826" name="Rectangle 2"/>
          <p:cNvSpPr>
            <a:spLocks noGrp="1" noRot="1" noChangeAspect="1" noChangeArrowheads="1" noTextEdit="1"/>
          </p:cNvSpPr>
          <p:nvPr>
            <p:ph type="sldImg"/>
          </p:nvPr>
        </p:nvSpPr>
        <p:spPr>
          <a:ln/>
        </p:spPr>
      </p:sp>
      <p:sp>
        <p:nvSpPr>
          <p:cNvPr id="58982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90A207C-5D1E-472D-ADF2-EA4ED2D88BCD}" type="slidenum">
              <a:rPr lang="en-US" altLang="zh-CN" smtClean="0"/>
              <a:pPr/>
              <a:t>4</a:t>
            </a:fld>
            <a:endParaRPr lang="en-US" altLang="zh-CN"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zh-CN" altLang="en-US" smtClean="0"/>
              <a:t>其出版物在世界范围内赢得崇高声誉，成为了解航空航天历史变革、科研成果和未来发展的重要信息来源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5</a:t>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6</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7</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8</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影响因子排名</a:t>
            </a:r>
            <a:endParaRPr lang="en-US" altLang="zh-CN" dirty="0" smtClean="0"/>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9</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10</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F703968-EA90-4D19-80F0-DD5E1C8C9CF1}" type="slidenum">
              <a:rPr lang="en-US" altLang="zh-CN" smtClean="0"/>
              <a:pPr>
                <a:defRPr/>
              </a:pPr>
              <a:t>11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2018/7/17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rc.aiaa.or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aiaa.or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aiaa.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www.igroup.com.cn/" TargetMode="External"/><Relationship Id="rId2" Type="http://schemas.openxmlformats.org/officeDocument/2006/relationships/hyperlink" Target="mailto:info@igroup.com.c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PPT模板.jpg"/>
          <p:cNvPicPr>
            <a:picLocks noGrp="1" noChangeAspect="1"/>
          </p:cNvPicPr>
          <p:nvPr>
            <p:ph idx="1"/>
          </p:nvPr>
        </p:nvPicPr>
        <p:blipFill>
          <a:blip r:embed="rId2" cstate="print"/>
          <a:stretch>
            <a:fillRect/>
          </a:stretch>
        </p:blipFill>
        <p:spPr>
          <a:xfrm>
            <a:off x="0" y="-24"/>
            <a:ext cx="9144000" cy="6857798"/>
          </a:xfrm>
        </p:spPr>
      </p:pic>
      <p:sp>
        <p:nvSpPr>
          <p:cNvPr id="2" name="标题 1"/>
          <p:cNvSpPr>
            <a:spLocks noGrp="1"/>
          </p:cNvSpPr>
          <p:nvPr>
            <p:ph type="title"/>
          </p:nvPr>
        </p:nvSpPr>
        <p:spPr>
          <a:xfrm>
            <a:off x="3131840" y="2507716"/>
            <a:ext cx="6012160" cy="1857388"/>
          </a:xfrm>
          <a:solidFill>
            <a:schemeClr val="bg1">
              <a:alpha val="50000"/>
            </a:schemeClr>
          </a:solidFill>
        </p:spPr>
        <p:txBody>
          <a:bodyPr>
            <a:normAutofit fontScale="90000"/>
          </a:bodyPr>
          <a:lstStyle/>
          <a:p>
            <a:pPr>
              <a:lnSpc>
                <a:spcPct val="150000"/>
              </a:lnSpc>
            </a:pPr>
            <a:r>
              <a:rPr lang="en-US" altLang="zh-CN" sz="3200" b="1" kern="0" dirty="0" smtClean="0">
                <a:latin typeface="微软雅黑" pitchFamily="34" charset="-122"/>
                <a:ea typeface="微软雅黑" pitchFamily="34" charset="-122"/>
              </a:rPr>
              <a:t>AIAA</a:t>
            </a:r>
            <a:r>
              <a:rPr lang="zh-CN" altLang="en-US" sz="3200" b="1" kern="0" dirty="0" smtClean="0">
                <a:latin typeface="微软雅黑" pitchFamily="34" charset="-122"/>
                <a:ea typeface="微软雅黑" pitchFamily="34" charset="-122"/>
              </a:rPr>
              <a:t>（美国航空航天学会）数据库</a:t>
            </a:r>
            <a:r>
              <a:rPr lang="en-US" altLang="zh-CN" sz="3200" b="1" kern="0" dirty="0" smtClean="0">
                <a:latin typeface="微软雅黑" pitchFamily="34" charset="-122"/>
                <a:ea typeface="微软雅黑" pitchFamily="34" charset="-122"/>
              </a:rPr>
              <a:t/>
            </a:r>
            <a:br>
              <a:rPr lang="en-US" altLang="zh-CN" sz="3200" b="1" kern="0" dirty="0" smtClean="0">
                <a:latin typeface="微软雅黑" pitchFamily="34" charset="-122"/>
                <a:ea typeface="微软雅黑" pitchFamily="34" charset="-122"/>
              </a:rPr>
            </a:br>
            <a:r>
              <a:rPr lang="zh-CN" altLang="en-US" sz="3200" b="1" kern="0" dirty="0" smtClean="0">
                <a:latin typeface="微软雅黑" pitchFamily="34" charset="-122"/>
                <a:ea typeface="微软雅黑" pitchFamily="34" charset="-122"/>
              </a:rPr>
              <a:t>使用指南</a:t>
            </a:r>
            <a:endParaRPr lang="zh-CN" altLang="en-US" sz="3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4691062" y="1124744"/>
            <a:ext cx="4691062" cy="633413"/>
          </a:xfrm>
          <a:prstGeom prst="rect">
            <a:avLst/>
          </a:prstGeom>
          <a:noFill/>
          <a:ln w="9525">
            <a:noFill/>
            <a:miter lim="800000"/>
            <a:headEnd/>
            <a:tailEnd/>
          </a:ln>
        </p:spPr>
        <p:txBody>
          <a:bodyPr/>
          <a:lstStyle/>
          <a:p>
            <a:pPr>
              <a:defRPr sz="1400" b="1" i="0" u="none" strike="noStrike" kern="1200" baseline="0">
                <a:solidFill>
                  <a:srgbClr val="000000"/>
                </a:solidFill>
                <a:latin typeface="+mn-lt"/>
                <a:ea typeface="+mn-ea"/>
                <a:cs typeface="+mn-cs"/>
              </a:defRPr>
            </a:pPr>
            <a:endParaRPr lang="zh-CN" altLang="en-US" sz="3000" b="1" dirty="0" smtClean="0">
              <a:solidFill>
                <a:schemeClr val="tx1">
                  <a:lumMod val="50000"/>
                  <a:lumOff val="50000"/>
                </a:schemeClr>
              </a:solidFill>
              <a:latin typeface="Times New Roman" pitchFamily="18" charset="0"/>
              <a:ea typeface="微软雅黑" pitchFamily="34" charset="-122"/>
              <a:cs typeface="Times New Roman" pitchFamily="18" charset="0"/>
            </a:endParaRPr>
          </a:p>
        </p:txBody>
      </p:sp>
      <p:sp>
        <p:nvSpPr>
          <p:cNvPr id="9" name="灯片编号占位符 8"/>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10</a:t>
            </a:fld>
            <a:endParaRPr lang="zh-CN" altLang="en-US" sz="1200" kern="1200">
              <a:solidFill>
                <a:prstClr val="black">
                  <a:tint val="75000"/>
                </a:prstClr>
              </a:solidFill>
              <a:latin typeface="Calibri"/>
              <a:ea typeface="宋体"/>
              <a:cs typeface="+mn-cs"/>
            </a:endParaRPr>
          </a:p>
        </p:txBody>
      </p:sp>
      <p:sp>
        <p:nvSpPr>
          <p:cNvPr id="10" name="页脚占位符 9"/>
          <p:cNvSpPr>
            <a:spLocks noGrp="1"/>
          </p:cNvSpPr>
          <p:nvPr>
            <p:ph type="ftr" sz="quarter" idx="11"/>
          </p:nvPr>
        </p:nvSpPr>
        <p:spPr/>
        <p:txBody>
          <a:bodyPr/>
          <a:lstStyle/>
          <a:p>
            <a:r>
              <a:rPr lang="en-US" altLang="zh-CN" dirty="0" smtClean="0"/>
              <a:t>iGroup</a:t>
            </a:r>
            <a:r>
              <a:rPr lang="zh-CN" altLang="en-US" smtClean="0"/>
              <a:t>中国</a:t>
            </a:r>
            <a:r>
              <a:rPr lang="en-US" altLang="zh-CN" dirty="0" smtClean="0"/>
              <a:t>·</a:t>
            </a:r>
            <a:r>
              <a:rPr lang="zh-CN" altLang="en-US" smtClean="0"/>
              <a:t>长煦信息技术咨询（上海）有限公司</a:t>
            </a:r>
            <a:endParaRPr lang="zh-CN" altLang="en-US" dirty="0" smtClean="0"/>
          </a:p>
        </p:txBody>
      </p:sp>
      <p:sp>
        <p:nvSpPr>
          <p:cNvPr id="8" name="TextBox 7"/>
          <p:cNvSpPr txBox="1"/>
          <p:nvPr/>
        </p:nvSpPr>
        <p:spPr>
          <a:xfrm>
            <a:off x="713778" y="2060848"/>
            <a:ext cx="8034686" cy="1061188"/>
          </a:xfrm>
          <a:prstGeom prst="rect">
            <a:avLst/>
          </a:prstGeom>
          <a:noFill/>
        </p:spPr>
        <p:txBody>
          <a:bodyPr wrap="square" rtlCol="0">
            <a:spAutoFit/>
          </a:bodyPr>
          <a:lstStyle/>
          <a:p>
            <a:pPr>
              <a:lnSpc>
                <a:spcPct val="120000"/>
              </a:lnSpc>
            </a:pPr>
            <a:r>
              <a:rPr lang="zh-CN" altLang="en-US" dirty="0" smtClean="0">
                <a:solidFill>
                  <a:schemeClr val="tx1">
                    <a:lumMod val="75000"/>
                    <a:lumOff val="25000"/>
                  </a:schemeClr>
                </a:solidFill>
                <a:latin typeface="微软雅黑" pitchFamily="34" charset="-122"/>
                <a:ea typeface="微软雅黑" pitchFamily="34" charset="-122"/>
                <a:cs typeface="Times New Roman" pitchFamily="18" charset="0"/>
              </a:rPr>
              <a:t>宇航工程（</a:t>
            </a:r>
            <a:r>
              <a:rPr lang="en-US" dirty="0" smtClean="0">
                <a:solidFill>
                  <a:schemeClr val="tx1">
                    <a:lumMod val="75000"/>
                    <a:lumOff val="25000"/>
                  </a:schemeClr>
                </a:solidFill>
                <a:latin typeface="微软雅黑" pitchFamily="34" charset="-122"/>
                <a:ea typeface="微软雅黑" pitchFamily="34" charset="-122"/>
                <a:cs typeface="Times New Roman" pitchFamily="18" charset="0"/>
              </a:rPr>
              <a:t>ENGINEERING, AEROSPACE</a:t>
            </a:r>
            <a:r>
              <a:rPr lang="zh-CN" altLang="en-US" dirty="0" smtClean="0">
                <a:solidFill>
                  <a:schemeClr val="tx1">
                    <a:lumMod val="75000"/>
                    <a:lumOff val="25000"/>
                  </a:schemeClr>
                </a:solidFill>
                <a:latin typeface="微软雅黑" pitchFamily="34" charset="-122"/>
                <a:ea typeface="微软雅黑" pitchFamily="34" charset="-122"/>
                <a:cs typeface="Times New Roman" pitchFamily="18" charset="0"/>
              </a:rPr>
              <a:t>）学科共收录期刊</a:t>
            </a:r>
            <a:r>
              <a:rPr lang="en-US" altLang="zh-CN" dirty="0" smtClean="0">
                <a:solidFill>
                  <a:schemeClr val="tx1">
                    <a:lumMod val="75000"/>
                    <a:lumOff val="25000"/>
                  </a:schemeClr>
                </a:solidFill>
                <a:latin typeface="微软雅黑" pitchFamily="34" charset="-122"/>
                <a:ea typeface="微软雅黑" pitchFamily="34" charset="-122"/>
                <a:cs typeface="Times New Roman" pitchFamily="18" charset="0"/>
              </a:rPr>
              <a:t>31</a:t>
            </a:r>
            <a:r>
              <a:rPr lang="zh-CN" altLang="en-US" dirty="0" smtClean="0">
                <a:solidFill>
                  <a:schemeClr val="tx1">
                    <a:lumMod val="75000"/>
                    <a:lumOff val="25000"/>
                  </a:schemeClr>
                </a:solidFill>
                <a:latin typeface="微软雅黑" pitchFamily="34" charset="-122"/>
                <a:ea typeface="微软雅黑" pitchFamily="34" charset="-122"/>
                <a:cs typeface="Times New Roman" pitchFamily="18" charset="0"/>
              </a:rPr>
              <a:t>种，其中</a:t>
            </a:r>
            <a:r>
              <a:rPr lang="en-US" dirty="0" smtClean="0">
                <a:solidFill>
                  <a:schemeClr val="tx1">
                    <a:lumMod val="75000"/>
                    <a:lumOff val="25000"/>
                  </a:schemeClr>
                </a:solidFill>
                <a:latin typeface="微软雅黑" pitchFamily="34" charset="-122"/>
                <a:ea typeface="微软雅黑" pitchFamily="34" charset="-122"/>
                <a:cs typeface="Times New Roman" pitchFamily="18" charset="0"/>
              </a:rPr>
              <a:t>AIAA</a:t>
            </a:r>
            <a:r>
              <a:rPr lang="zh-CN" altLang="en-US" dirty="0" smtClean="0">
                <a:solidFill>
                  <a:schemeClr val="tx1">
                    <a:lumMod val="75000"/>
                    <a:lumOff val="25000"/>
                  </a:schemeClr>
                </a:solidFill>
                <a:latin typeface="微软雅黑" pitchFamily="34" charset="-122"/>
                <a:ea typeface="微软雅黑" pitchFamily="34" charset="-122"/>
                <a:cs typeface="Times New Roman" pitchFamily="18" charset="0"/>
              </a:rPr>
              <a:t>是最大的期刊源，被收录</a:t>
            </a:r>
            <a:r>
              <a:rPr lang="en-US" dirty="0" smtClean="0">
                <a:solidFill>
                  <a:schemeClr val="tx1">
                    <a:lumMod val="75000"/>
                    <a:lumOff val="25000"/>
                  </a:schemeClr>
                </a:solidFill>
                <a:latin typeface="微软雅黑" pitchFamily="34" charset="-122"/>
                <a:ea typeface="微软雅黑" pitchFamily="34" charset="-122"/>
                <a:cs typeface="Times New Roman" pitchFamily="18" charset="0"/>
              </a:rPr>
              <a:t>7</a:t>
            </a:r>
            <a:r>
              <a:rPr lang="zh-CN" altLang="en-US" dirty="0" smtClean="0">
                <a:solidFill>
                  <a:schemeClr val="tx1">
                    <a:lumMod val="75000"/>
                    <a:lumOff val="25000"/>
                  </a:schemeClr>
                </a:solidFill>
                <a:latin typeface="微软雅黑" pitchFamily="34" charset="-122"/>
                <a:ea typeface="微软雅黑" pitchFamily="34" charset="-122"/>
                <a:cs typeface="Times New Roman" pitchFamily="18" charset="0"/>
              </a:rPr>
              <a:t>种，占</a:t>
            </a:r>
            <a:r>
              <a:rPr lang="en-US" dirty="0" smtClean="0">
                <a:solidFill>
                  <a:schemeClr val="tx1">
                    <a:lumMod val="75000"/>
                    <a:lumOff val="25000"/>
                  </a:schemeClr>
                </a:solidFill>
                <a:latin typeface="微软雅黑" pitchFamily="34" charset="-122"/>
                <a:ea typeface="微软雅黑" pitchFamily="34" charset="-122"/>
                <a:cs typeface="Times New Roman" pitchFamily="18" charset="0"/>
              </a:rPr>
              <a:t>23%</a:t>
            </a:r>
            <a:r>
              <a:rPr lang="zh-CN" altLang="en-US" dirty="0" smtClean="0">
                <a:solidFill>
                  <a:schemeClr val="tx1">
                    <a:lumMod val="75000"/>
                    <a:lumOff val="25000"/>
                  </a:schemeClr>
                </a:solidFill>
                <a:latin typeface="微软雅黑" pitchFamily="34" charset="-122"/>
                <a:ea typeface="微软雅黑" pitchFamily="34" charset="-122"/>
                <a:cs typeface="Times New Roman" pitchFamily="18" charset="0"/>
              </a:rPr>
              <a:t>。排其之后的依次是</a:t>
            </a:r>
            <a:r>
              <a:rPr lang="en-US" dirty="0" smtClean="0">
                <a:solidFill>
                  <a:schemeClr val="tx1">
                    <a:lumMod val="75000"/>
                    <a:lumOff val="25000"/>
                  </a:schemeClr>
                </a:solidFill>
                <a:latin typeface="微软雅黑" pitchFamily="34" charset="-122"/>
                <a:ea typeface="微软雅黑" pitchFamily="34" charset="-122"/>
                <a:cs typeface="Times New Roman" pitchFamily="18" charset="0"/>
              </a:rPr>
              <a:t>Elsevier</a:t>
            </a:r>
            <a:r>
              <a:rPr lang="zh-CN" altLang="en-US"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en-US" dirty="0" smtClean="0">
                <a:solidFill>
                  <a:schemeClr val="tx1">
                    <a:lumMod val="75000"/>
                    <a:lumOff val="25000"/>
                  </a:schemeClr>
                </a:solidFill>
                <a:latin typeface="微软雅黑" pitchFamily="34" charset="-122"/>
                <a:ea typeface="微软雅黑" pitchFamily="34" charset="-122"/>
                <a:cs typeface="Times New Roman" pitchFamily="18" charset="0"/>
              </a:rPr>
              <a:t>Springer</a:t>
            </a:r>
            <a:r>
              <a:rPr lang="zh-CN" altLang="en-US" dirty="0" smtClean="0">
                <a:solidFill>
                  <a:schemeClr val="tx1">
                    <a:lumMod val="75000"/>
                    <a:lumOff val="25000"/>
                  </a:schemeClr>
                </a:solidFill>
                <a:latin typeface="微软雅黑" pitchFamily="34" charset="-122"/>
                <a:ea typeface="微软雅黑" pitchFamily="34" charset="-122"/>
                <a:cs typeface="Times New Roman" pitchFamily="18" charset="0"/>
              </a:rPr>
              <a:t>和</a:t>
            </a:r>
            <a:r>
              <a:rPr lang="en-US" dirty="0" smtClean="0">
                <a:solidFill>
                  <a:schemeClr val="tx1">
                    <a:lumMod val="75000"/>
                    <a:lumOff val="25000"/>
                  </a:schemeClr>
                </a:solidFill>
                <a:latin typeface="微软雅黑" pitchFamily="34" charset="-122"/>
                <a:ea typeface="微软雅黑" pitchFamily="34" charset="-122"/>
                <a:cs typeface="Times New Roman" pitchFamily="18" charset="0"/>
              </a:rPr>
              <a:t>SAGE </a:t>
            </a:r>
            <a:r>
              <a:rPr lang="zh-CN" altLang="en-US"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zh-CN" altLang="en-US" dirty="0">
              <a:solidFill>
                <a:schemeClr val="tx2">
                  <a:lumMod val="75000"/>
                </a:schemeClr>
              </a:solidFill>
              <a:latin typeface="Times New Roman" pitchFamily="18" charset="0"/>
              <a:ea typeface="微软雅黑" pitchFamily="34" charset="-122"/>
              <a:cs typeface="Times New Roman" pitchFamily="18" charset="0"/>
            </a:endParaRPr>
          </a:p>
        </p:txBody>
      </p:sp>
      <p:sp>
        <p:nvSpPr>
          <p:cNvPr id="12" name="Rectangle 4"/>
          <p:cNvSpPr>
            <a:spLocks noChangeArrowheads="1"/>
          </p:cNvSpPr>
          <p:nvPr/>
        </p:nvSpPr>
        <p:spPr bwMode="auto">
          <a:xfrm>
            <a:off x="684213" y="1340768"/>
            <a:ext cx="4679875" cy="633413"/>
          </a:xfrm>
          <a:prstGeom prst="rect">
            <a:avLst/>
          </a:prstGeom>
          <a:noFill/>
          <a:ln w="9525">
            <a:noFill/>
            <a:miter lim="800000"/>
            <a:headEnd/>
            <a:tailEnd/>
          </a:ln>
        </p:spPr>
        <p:txBody>
          <a:bodyPr/>
          <a:lstStyle/>
          <a:p>
            <a:pPr>
              <a:defRPr sz="1400" b="1" i="0" u="none" strike="noStrike" kern="1200" baseline="0">
                <a:solidFill>
                  <a:srgbClr val="000000"/>
                </a:solidFill>
                <a:latin typeface="+mn-lt"/>
                <a:ea typeface="+mn-ea"/>
                <a:cs typeface="+mn-cs"/>
              </a:defRPr>
            </a:pPr>
            <a:r>
              <a:rPr lang="zh-CN" altLang="en-US" sz="3200" b="1" dirty="0" smtClean="0">
                <a:solidFill>
                  <a:schemeClr val="tx1">
                    <a:lumMod val="65000"/>
                    <a:lumOff val="35000"/>
                  </a:schemeClr>
                </a:solidFill>
                <a:latin typeface="Times New Roman" pitchFamily="18" charset="0"/>
                <a:ea typeface="微软雅黑" pitchFamily="34" charset="-122"/>
                <a:cs typeface="Times New Roman" pitchFamily="18" charset="0"/>
              </a:rPr>
              <a:t>宇航工程核心期刊源分布</a:t>
            </a:r>
            <a:r>
              <a:rPr lang="en-US" altLang="zh-CN" sz="3200" b="1" dirty="0" smtClean="0">
                <a:solidFill>
                  <a:schemeClr val="tx1">
                    <a:lumMod val="65000"/>
                    <a:lumOff val="35000"/>
                  </a:schemeClr>
                </a:solidFill>
                <a:latin typeface="Times New Roman" pitchFamily="18" charset="0"/>
                <a:ea typeface="微软雅黑" pitchFamily="34" charset="-122"/>
                <a:cs typeface="Times New Roman" pitchFamily="18" charset="0"/>
              </a:rPr>
              <a:t> </a:t>
            </a:r>
            <a:endParaRPr lang="zh-CN" altLang="en-US" sz="3200" b="1" dirty="0" smtClean="0">
              <a:solidFill>
                <a:schemeClr val="tx1">
                  <a:lumMod val="65000"/>
                  <a:lumOff val="35000"/>
                </a:schemeClr>
              </a:solidFill>
              <a:latin typeface="Times New Roman" pitchFamily="18" charset="0"/>
              <a:ea typeface="微软雅黑" pitchFamily="34" charset="-122"/>
              <a:cs typeface="Times New Roman" pitchFamily="18" charset="0"/>
            </a:endParaRPr>
          </a:p>
        </p:txBody>
      </p:sp>
      <p:graphicFrame>
        <p:nvGraphicFramePr>
          <p:cNvPr id="13" name="图表 12"/>
          <p:cNvGraphicFramePr/>
          <p:nvPr/>
        </p:nvGraphicFramePr>
        <p:xfrm>
          <a:off x="2123728" y="2996952"/>
          <a:ext cx="5976664" cy="3140968"/>
        </p:xfrm>
        <a:graphic>
          <a:graphicData uri="http://schemas.openxmlformats.org/drawingml/2006/chart">
            <c:chart xmlns:c="http://schemas.openxmlformats.org/drawingml/2006/chart" xmlns:r="http://schemas.openxmlformats.org/officeDocument/2006/relationships" r:id="rId3"/>
          </a:graphicData>
        </a:graphic>
      </p:graphicFrame>
      <p:sp>
        <p:nvSpPr>
          <p:cNvPr id="14" name="矩形 13"/>
          <p:cNvSpPr/>
          <p:nvPr/>
        </p:nvSpPr>
        <p:spPr>
          <a:xfrm>
            <a:off x="4644008" y="3645024"/>
            <a:ext cx="79208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23%</a:t>
            </a:r>
            <a:endParaRPr lang="zh-CN" altLang="en-US" sz="2000" b="1"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815996" y="3356992"/>
          <a:ext cx="6636324" cy="2808312"/>
        </p:xfrm>
        <a:graphic>
          <a:graphicData uri="http://schemas.openxmlformats.org/drawingml/2006/table">
            <a:tbl>
              <a:tblPr>
                <a:tableStyleId>{7DF18680-E054-41AD-8BC1-D1AEF772440D}</a:tableStyleId>
              </a:tblPr>
              <a:tblGrid>
                <a:gridCol w="4260060"/>
                <a:gridCol w="2376264"/>
              </a:tblGrid>
              <a:tr h="411330">
                <a:tc>
                  <a:txBody>
                    <a:bodyPr/>
                    <a:lstStyle/>
                    <a:p>
                      <a:pPr algn="ctr" rtl="0" fontAlgn="ctr"/>
                      <a:r>
                        <a:rPr lang="zh-CN" altLang="en-US" sz="1600" u="none" strike="noStrike" dirty="0">
                          <a:solidFill>
                            <a:schemeClr val="tx1"/>
                          </a:solidFill>
                          <a:latin typeface="微软雅黑" pitchFamily="34" charset="-122"/>
                          <a:ea typeface="微软雅黑" pitchFamily="34" charset="-122"/>
                        </a:rPr>
                        <a:t>期刊名称 </a:t>
                      </a:r>
                      <a:endParaRPr lang="zh-CN" altLang="en-US" sz="1600" b="1"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zh-CN" altLang="en-US" sz="1600" u="none" strike="noStrike" dirty="0">
                          <a:solidFill>
                            <a:schemeClr val="tx1"/>
                          </a:solidFill>
                          <a:latin typeface="微软雅黑" pitchFamily="34" charset="-122"/>
                          <a:ea typeface="微软雅黑" pitchFamily="34" charset="-122"/>
                        </a:rPr>
                        <a:t>收录年限 </a:t>
                      </a:r>
                      <a:endParaRPr lang="zh-CN" altLang="en-US" sz="1600" b="1" i="0" u="none" strike="noStrike" dirty="0">
                        <a:solidFill>
                          <a:schemeClr val="tx1"/>
                        </a:solidFill>
                        <a:latin typeface="微软雅黑" pitchFamily="34" charset="-122"/>
                        <a:ea typeface="微软雅黑" pitchFamily="34" charset="-122"/>
                      </a:endParaRPr>
                    </a:p>
                  </a:txBody>
                  <a:tcPr marL="9525" marR="9525" marT="9525" marB="0" anchor="ctr"/>
                </a:tc>
              </a:tr>
              <a:tr h="334193">
                <a:tc>
                  <a:txBody>
                    <a:bodyPr/>
                    <a:lstStyle/>
                    <a:p>
                      <a:pPr algn="just" rtl="0" fontAlgn="ctr"/>
                      <a:r>
                        <a:rPr lang="en-US" sz="1400" u="none" strike="noStrike" dirty="0">
                          <a:solidFill>
                            <a:schemeClr val="tx1"/>
                          </a:solidFill>
                          <a:latin typeface="微软雅黑" pitchFamily="34" charset="-122"/>
                          <a:ea typeface="微软雅黑" pitchFamily="34" charset="-122"/>
                        </a:rPr>
                        <a:t>ARS Journal </a:t>
                      </a:r>
                      <a:endParaRPr lang="en-US" sz="14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a:solidFill>
                            <a:schemeClr val="tx1"/>
                          </a:solidFill>
                          <a:latin typeface="微软雅黑" pitchFamily="34" charset="-122"/>
                          <a:ea typeface="微软雅黑" pitchFamily="34" charset="-122"/>
                        </a:rPr>
                        <a:t>1959-1962 </a:t>
                      </a:r>
                      <a:endParaRPr lang="en-US" altLang="zh-CN" sz="1400" b="0" i="0" u="none" strike="noStrike">
                        <a:solidFill>
                          <a:schemeClr val="tx1"/>
                        </a:solidFill>
                        <a:latin typeface="微软雅黑" pitchFamily="34" charset="-122"/>
                        <a:ea typeface="微软雅黑" pitchFamily="34" charset="-122"/>
                      </a:endParaRPr>
                    </a:p>
                  </a:txBody>
                  <a:tcPr marL="9525" marR="9525" marT="9525" marB="0" anchor="ctr"/>
                </a:tc>
              </a:tr>
              <a:tr h="334193">
                <a:tc>
                  <a:txBody>
                    <a:bodyPr/>
                    <a:lstStyle/>
                    <a:p>
                      <a:pPr algn="just" rtl="0" fontAlgn="ctr"/>
                      <a:r>
                        <a:rPr lang="en-US" sz="1400" u="none" strike="noStrike" dirty="0">
                          <a:solidFill>
                            <a:schemeClr val="tx1"/>
                          </a:solidFill>
                          <a:latin typeface="微软雅黑" pitchFamily="34" charset="-122"/>
                          <a:ea typeface="微软雅黑" pitchFamily="34" charset="-122"/>
                        </a:rPr>
                        <a:t>Journal of the Aeronautical Sciences </a:t>
                      </a:r>
                      <a:endParaRPr lang="en-US" sz="14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1934-1957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tr>
              <a:tr h="334193">
                <a:tc>
                  <a:txBody>
                    <a:bodyPr/>
                    <a:lstStyle/>
                    <a:p>
                      <a:pPr algn="just" rtl="0" fontAlgn="ctr"/>
                      <a:r>
                        <a:rPr lang="en-US" sz="1400" u="none" strike="noStrike" dirty="0">
                          <a:solidFill>
                            <a:schemeClr val="tx1"/>
                          </a:solidFill>
                          <a:latin typeface="微软雅黑" pitchFamily="34" charset="-122"/>
                          <a:ea typeface="微软雅黑" pitchFamily="34" charset="-122"/>
                        </a:rPr>
                        <a:t>Journal of the Aerospace Sciences </a:t>
                      </a:r>
                      <a:endParaRPr lang="en-US" sz="14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1958-1962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tr>
              <a:tr h="391824">
                <a:tc>
                  <a:txBody>
                    <a:bodyPr/>
                    <a:lstStyle/>
                    <a:p>
                      <a:pPr algn="just" rtl="0" fontAlgn="ctr"/>
                      <a:r>
                        <a:rPr lang="en-US" sz="1400" u="none" strike="noStrike">
                          <a:solidFill>
                            <a:schemeClr val="tx1"/>
                          </a:solidFill>
                          <a:latin typeface="微软雅黑" pitchFamily="34" charset="-122"/>
                          <a:ea typeface="微软雅黑" pitchFamily="34" charset="-122"/>
                        </a:rPr>
                        <a:t>Bulletin of the American Interplanetary Society </a:t>
                      </a:r>
                      <a:endParaRPr lang="en-US" sz="1400" b="0" i="0" u="none" strike="noStrike">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1930-1932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tr>
              <a:tr h="334193">
                <a:tc>
                  <a:txBody>
                    <a:bodyPr/>
                    <a:lstStyle/>
                    <a:p>
                      <a:pPr algn="just" rtl="0" fontAlgn="ctr"/>
                      <a:r>
                        <a:rPr lang="en-US" sz="1400" u="none" strike="noStrike">
                          <a:solidFill>
                            <a:schemeClr val="tx1"/>
                          </a:solidFill>
                          <a:latin typeface="微软雅黑" pitchFamily="34" charset="-122"/>
                          <a:ea typeface="微软雅黑" pitchFamily="34" charset="-122"/>
                        </a:rPr>
                        <a:t>Journal of the American Rocket Society </a:t>
                      </a:r>
                      <a:endParaRPr lang="en-US" sz="1400" b="0" i="0" u="none" strike="noStrike">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1954-1958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tr>
              <a:tr h="334193">
                <a:tc>
                  <a:txBody>
                    <a:bodyPr/>
                    <a:lstStyle/>
                    <a:p>
                      <a:pPr algn="just" rtl="0" fontAlgn="ctr"/>
                      <a:r>
                        <a:rPr lang="en-US" sz="1400" u="none" strike="noStrike">
                          <a:solidFill>
                            <a:schemeClr val="tx1"/>
                          </a:solidFill>
                          <a:latin typeface="微软雅黑" pitchFamily="34" charset="-122"/>
                          <a:ea typeface="微软雅黑" pitchFamily="34" charset="-122"/>
                        </a:rPr>
                        <a:t>Journal of Jet Propulsion </a:t>
                      </a:r>
                      <a:endParaRPr lang="en-US" sz="1400" b="0" i="0" u="none" strike="noStrike">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1942-1960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tr>
              <a:tr h="334193">
                <a:tc>
                  <a:txBody>
                    <a:bodyPr/>
                    <a:lstStyle/>
                    <a:p>
                      <a:pPr algn="just" rtl="0" fontAlgn="ctr"/>
                      <a:r>
                        <a:rPr lang="en-US" sz="1400" u="none" strike="noStrike" dirty="0">
                          <a:solidFill>
                            <a:schemeClr val="tx1"/>
                          </a:solidFill>
                          <a:latin typeface="微软雅黑" pitchFamily="34" charset="-122"/>
                          <a:ea typeface="微软雅黑" pitchFamily="34" charset="-122"/>
                        </a:rPr>
                        <a:t>Astronautics </a:t>
                      </a:r>
                      <a:endParaRPr lang="en-US" sz="1400" b="0" i="0" u="none" strike="noStrike" dirty="0">
                        <a:solidFill>
                          <a:schemeClr val="tx1"/>
                        </a:solidFill>
                        <a:latin typeface="微软雅黑" pitchFamily="34" charset="-122"/>
                        <a:ea typeface="微软雅黑" pitchFamily="34" charset="-122"/>
                      </a:endParaRPr>
                    </a:p>
                  </a:txBody>
                  <a:tcPr marL="9525" marR="9525" marT="9525" marB="0" anchor="ctr"/>
                </a:tc>
                <a:tc>
                  <a:txBody>
                    <a:bodyPr/>
                    <a:lstStyle/>
                    <a:p>
                      <a:pPr algn="ctr" rtl="0" fontAlgn="ctr"/>
                      <a:r>
                        <a:rPr lang="en-US" altLang="zh-CN" sz="1400" u="none" strike="noStrike" dirty="0">
                          <a:solidFill>
                            <a:schemeClr val="tx1"/>
                          </a:solidFill>
                          <a:latin typeface="微软雅黑" pitchFamily="34" charset="-122"/>
                          <a:ea typeface="微软雅黑" pitchFamily="34" charset="-122"/>
                        </a:rPr>
                        <a:t>1933-1944 </a:t>
                      </a:r>
                      <a:endParaRPr lang="en-US" altLang="zh-CN" sz="1400" b="0" i="0" u="none" strike="noStrike" dirty="0">
                        <a:solidFill>
                          <a:schemeClr val="tx1"/>
                        </a:solidFill>
                        <a:latin typeface="微软雅黑" pitchFamily="34" charset="-122"/>
                        <a:ea typeface="微软雅黑" pitchFamily="34" charset="-122"/>
                      </a:endParaRPr>
                    </a:p>
                  </a:txBody>
                  <a:tcPr marL="9525" marR="9525" marT="9525" marB="0" anchor="ctr"/>
                </a:tc>
              </a:tr>
            </a:tbl>
          </a:graphicData>
        </a:graphic>
      </p:graphicFrame>
      <p:sp>
        <p:nvSpPr>
          <p:cNvPr id="7" name="灯片编号占位符 6"/>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11</a:t>
            </a:fld>
            <a:endParaRPr lang="zh-CN" altLang="en-US" sz="1200" kern="1200">
              <a:solidFill>
                <a:prstClr val="black">
                  <a:tint val="75000"/>
                </a:prstClr>
              </a:solidFill>
              <a:latin typeface="Calibri"/>
              <a:ea typeface="宋体"/>
              <a:cs typeface="+mn-cs"/>
            </a:endParaRPr>
          </a:p>
        </p:txBody>
      </p:sp>
      <p:sp>
        <p:nvSpPr>
          <p:cNvPr id="8" name="页脚占位符 7"/>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10" name="Rectangle 4"/>
          <p:cNvSpPr>
            <a:spLocks noChangeArrowheads="1"/>
          </p:cNvSpPr>
          <p:nvPr/>
        </p:nvSpPr>
        <p:spPr bwMode="auto">
          <a:xfrm>
            <a:off x="684213" y="1340768"/>
            <a:ext cx="4679875" cy="633413"/>
          </a:xfrm>
          <a:prstGeom prst="rect">
            <a:avLst/>
          </a:prstGeom>
          <a:noFill/>
          <a:ln w="9525">
            <a:noFill/>
            <a:miter lim="800000"/>
            <a:headEnd/>
            <a:tailEnd/>
          </a:ln>
        </p:spPr>
        <p:txBody>
          <a:bodyPr/>
          <a:lstStyle/>
          <a:p>
            <a:pPr>
              <a:defRPr sz="1400" b="1" i="0" u="none" strike="noStrike" kern="1200" baseline="0">
                <a:solidFill>
                  <a:srgbClr val="000000"/>
                </a:solidFill>
                <a:latin typeface="+mn-lt"/>
                <a:ea typeface="+mn-ea"/>
                <a:cs typeface="+mn-cs"/>
              </a:defRPr>
            </a:pPr>
            <a:r>
              <a:rPr lang="en-US" altLang="zh-CN" sz="3200" b="1" dirty="0" smtClean="0">
                <a:solidFill>
                  <a:schemeClr val="tx1">
                    <a:lumMod val="65000"/>
                    <a:lumOff val="35000"/>
                  </a:schemeClr>
                </a:solidFill>
                <a:latin typeface="Times New Roman" pitchFamily="18" charset="0"/>
                <a:ea typeface="微软雅黑" pitchFamily="34" charset="-122"/>
                <a:cs typeface="Times New Roman" pitchFamily="18" charset="0"/>
              </a:rPr>
              <a:t>AIAA </a:t>
            </a:r>
            <a:r>
              <a:rPr lang="zh-CN" altLang="en-US" sz="3200" b="1" dirty="0" smtClean="0">
                <a:solidFill>
                  <a:schemeClr val="tx1">
                    <a:lumMod val="65000"/>
                    <a:lumOff val="35000"/>
                  </a:schemeClr>
                </a:solidFill>
                <a:latin typeface="Times New Roman" pitchFamily="18" charset="0"/>
                <a:ea typeface="微软雅黑" pitchFamily="34" charset="-122"/>
                <a:cs typeface="Times New Roman" pitchFamily="18" charset="0"/>
              </a:rPr>
              <a:t>早期文献</a:t>
            </a:r>
          </a:p>
        </p:txBody>
      </p:sp>
      <p:sp>
        <p:nvSpPr>
          <p:cNvPr id="11" name="TextBox 10"/>
          <p:cNvSpPr txBox="1"/>
          <p:nvPr/>
        </p:nvSpPr>
        <p:spPr>
          <a:xfrm>
            <a:off x="713778" y="2060848"/>
            <a:ext cx="8034686" cy="1061381"/>
          </a:xfrm>
          <a:prstGeom prst="rect">
            <a:avLst/>
          </a:prstGeom>
          <a:noFill/>
        </p:spPr>
        <p:txBody>
          <a:bodyPr wrap="square" rtlCol="0">
            <a:spAutoFit/>
          </a:bodyPr>
          <a:lstStyle/>
          <a:p>
            <a:pPr algn="just">
              <a:lnSpc>
                <a:spcPct val="120000"/>
              </a:lnSpc>
            </a:pPr>
            <a:r>
              <a:rPr lang="en-US" altLang="zh-CN" dirty="0" smtClean="0">
                <a:solidFill>
                  <a:schemeClr val="tx1">
                    <a:lumMod val="75000"/>
                    <a:lumOff val="25000"/>
                  </a:schemeClr>
                </a:solidFill>
                <a:latin typeface="微软雅黑" pitchFamily="34" charset="-122"/>
                <a:ea typeface="微软雅黑" pitchFamily="34" charset="-122"/>
              </a:rPr>
              <a:t>IAS</a:t>
            </a:r>
            <a:r>
              <a:rPr lang="zh-CN" altLang="en-US" dirty="0" smtClean="0">
                <a:solidFill>
                  <a:schemeClr val="tx1">
                    <a:lumMod val="75000"/>
                    <a:lumOff val="25000"/>
                  </a:schemeClr>
                </a:solidFill>
                <a:latin typeface="微软雅黑" pitchFamily="34" charset="-122"/>
                <a:ea typeface="微软雅黑" pitchFamily="34" charset="-122"/>
              </a:rPr>
              <a:t>（宇航科学学会）、</a:t>
            </a:r>
            <a:r>
              <a:rPr lang="en-US" altLang="zh-CN" dirty="0" smtClean="0">
                <a:solidFill>
                  <a:schemeClr val="tx1">
                    <a:lumMod val="75000"/>
                    <a:lumOff val="25000"/>
                  </a:schemeClr>
                </a:solidFill>
                <a:latin typeface="微软雅黑" pitchFamily="34" charset="-122"/>
                <a:ea typeface="微软雅黑" pitchFamily="34" charset="-122"/>
              </a:rPr>
              <a:t>ARS</a:t>
            </a:r>
            <a:r>
              <a:rPr lang="zh-CN" altLang="en-US" dirty="0" smtClean="0">
                <a:solidFill>
                  <a:schemeClr val="tx1">
                    <a:lumMod val="75000"/>
                    <a:lumOff val="25000"/>
                  </a:schemeClr>
                </a:solidFill>
                <a:latin typeface="微软雅黑" pitchFamily="34" charset="-122"/>
                <a:ea typeface="微软雅黑" pitchFamily="34" charset="-122"/>
              </a:rPr>
              <a:t>（美国火箭学会）为</a:t>
            </a:r>
            <a:r>
              <a:rPr lang="en-US" altLang="zh-CN" dirty="0" smtClean="0">
                <a:solidFill>
                  <a:schemeClr val="tx1">
                    <a:lumMod val="75000"/>
                    <a:lumOff val="25000"/>
                  </a:schemeClr>
                </a:solidFill>
                <a:latin typeface="微软雅黑" pitchFamily="34" charset="-122"/>
                <a:ea typeface="微软雅黑" pitchFamily="34" charset="-122"/>
              </a:rPr>
              <a:t>AIAA</a:t>
            </a:r>
            <a:r>
              <a:rPr lang="zh-CN" altLang="en-US" dirty="0" smtClean="0">
                <a:solidFill>
                  <a:schemeClr val="tx1">
                    <a:lumMod val="75000"/>
                    <a:lumOff val="25000"/>
                  </a:schemeClr>
                </a:solidFill>
                <a:latin typeface="微软雅黑" pitchFamily="34" charset="-122"/>
                <a:ea typeface="微软雅黑" pitchFamily="34" charset="-122"/>
              </a:rPr>
              <a:t>前身研究机构，共出版</a:t>
            </a:r>
            <a:r>
              <a:rPr lang="en-US" altLang="zh-CN" dirty="0" smtClean="0">
                <a:solidFill>
                  <a:schemeClr val="tx1">
                    <a:lumMod val="75000"/>
                    <a:lumOff val="25000"/>
                  </a:schemeClr>
                </a:solidFill>
                <a:latin typeface="微软雅黑" pitchFamily="34" charset="-122"/>
                <a:ea typeface="微软雅黑" pitchFamily="34" charset="-122"/>
              </a:rPr>
              <a:t>7</a:t>
            </a:r>
            <a:r>
              <a:rPr lang="zh-CN" altLang="en-US" dirty="0" smtClean="0">
                <a:solidFill>
                  <a:schemeClr val="tx1">
                    <a:lumMod val="75000"/>
                    <a:lumOff val="25000"/>
                  </a:schemeClr>
                </a:solidFill>
                <a:latin typeface="微软雅黑" pitchFamily="34" charset="-122"/>
                <a:ea typeface="微软雅黑" pitchFamily="34" charset="-122"/>
              </a:rPr>
              <a:t>种期刊，其回溯数据收录范围：</a:t>
            </a:r>
            <a:r>
              <a:rPr lang="en-US" altLang="zh-CN" dirty="0" smtClean="0">
                <a:solidFill>
                  <a:schemeClr val="tx1">
                    <a:lumMod val="75000"/>
                    <a:lumOff val="25000"/>
                  </a:schemeClr>
                </a:solidFill>
                <a:latin typeface="微软雅黑" pitchFamily="34" charset="-122"/>
                <a:ea typeface="微软雅黑" pitchFamily="34" charset="-122"/>
              </a:rPr>
              <a:t>1930-1962</a:t>
            </a:r>
            <a:r>
              <a:rPr lang="zh-CN" altLang="en-US" dirty="0" smtClean="0">
                <a:solidFill>
                  <a:schemeClr val="tx1">
                    <a:lumMod val="75000"/>
                    <a:lumOff val="25000"/>
                  </a:schemeClr>
                </a:solidFill>
                <a:latin typeface="微软雅黑" pitchFamily="34" charset="-122"/>
                <a:ea typeface="微软雅黑" pitchFamily="34" charset="-122"/>
              </a:rPr>
              <a:t>年，与</a:t>
            </a:r>
            <a:r>
              <a:rPr lang="en-US" altLang="zh-CN" dirty="0" smtClean="0">
                <a:solidFill>
                  <a:schemeClr val="tx1">
                    <a:lumMod val="75000"/>
                    <a:lumOff val="25000"/>
                  </a:schemeClr>
                </a:solidFill>
                <a:latin typeface="微软雅黑" pitchFamily="34" charset="-122"/>
                <a:ea typeface="微软雅黑" pitchFamily="34" charset="-122"/>
              </a:rPr>
              <a:t>AIAA</a:t>
            </a:r>
            <a:r>
              <a:rPr lang="zh-CN" altLang="en-US" dirty="0" smtClean="0">
                <a:solidFill>
                  <a:schemeClr val="tx1">
                    <a:lumMod val="75000"/>
                    <a:lumOff val="25000"/>
                  </a:schemeClr>
                </a:solidFill>
                <a:latin typeface="微软雅黑" pitchFamily="34" charset="-122"/>
                <a:ea typeface="微软雅黑" pitchFamily="34" charset="-122"/>
              </a:rPr>
              <a:t>数据库使用同一平台，即</a:t>
            </a:r>
            <a:r>
              <a:rPr lang="en-US" altLang="zh-CN" dirty="0" smtClean="0">
                <a:solidFill>
                  <a:schemeClr val="tx1">
                    <a:lumMod val="75000"/>
                    <a:lumOff val="25000"/>
                  </a:schemeClr>
                </a:solidFill>
                <a:latin typeface="微软雅黑" pitchFamily="34" charset="-122"/>
                <a:ea typeface="微软雅黑" pitchFamily="34" charset="-122"/>
              </a:rPr>
              <a:t>ARC</a:t>
            </a:r>
            <a:r>
              <a:rPr lang="zh-CN" altLang="en-US" dirty="0" smtClean="0">
                <a:solidFill>
                  <a:schemeClr val="tx1">
                    <a:lumMod val="75000"/>
                    <a:lumOff val="25000"/>
                  </a:schemeClr>
                </a:solidFill>
                <a:latin typeface="微软雅黑" pitchFamily="34" charset="-122"/>
                <a:ea typeface="微软雅黑" pitchFamily="34" charset="-122"/>
              </a:rPr>
              <a:t>（</a:t>
            </a:r>
            <a:r>
              <a:rPr lang="en-US" altLang="zh-CN" dirty="0" smtClean="0">
                <a:solidFill>
                  <a:schemeClr val="tx1">
                    <a:lumMod val="75000"/>
                    <a:lumOff val="25000"/>
                  </a:schemeClr>
                </a:solidFill>
                <a:latin typeface="微软雅黑" pitchFamily="34" charset="-122"/>
                <a:ea typeface="微软雅黑" pitchFamily="34" charset="-122"/>
              </a:rPr>
              <a:t>Aerospace Research  Central</a:t>
            </a:r>
            <a:r>
              <a:rPr lang="zh-CN" altLang="en-US" dirty="0" smtClean="0">
                <a:solidFill>
                  <a:schemeClr val="tx1">
                    <a:lumMod val="75000"/>
                    <a:lumOff val="25000"/>
                  </a:schemeClr>
                </a:solidFill>
                <a:latin typeface="微软雅黑" pitchFamily="34" charset="-122"/>
                <a:ea typeface="微软雅黑" pitchFamily="34" charset="-122"/>
              </a:rPr>
              <a:t>）一站式访问。</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0076" y="2060848"/>
            <a:ext cx="8186766" cy="4090206"/>
          </a:xfrm>
        </p:spPr>
        <p:txBody>
          <a:bodyPr>
            <a:normAutofit/>
          </a:bodyPr>
          <a:lstStyle/>
          <a:p>
            <a:pPr marL="457200" indent="-457200" algn="just" eaLnBrk="1" hangingPunct="1">
              <a:lnSpc>
                <a:spcPct val="125000"/>
              </a:lnSpc>
              <a:buFont typeface="Wingdings" pitchFamily="2" charset="2"/>
              <a:buChar char="Ø"/>
            </a:pPr>
            <a:r>
              <a:rPr sz="2000" dirty="0">
                <a:solidFill>
                  <a:schemeClr val="tx1">
                    <a:lumMod val="75000"/>
                    <a:lumOff val="25000"/>
                  </a:schemeClr>
                </a:solidFill>
                <a:latin typeface="微软雅黑" pitchFamily="34" charset="-122"/>
                <a:ea typeface="微软雅黑" pitchFamily="34" charset="-122"/>
              </a:rPr>
              <a:t>内容涵盖：</a:t>
            </a:r>
            <a:endParaRPr lang="en-US" sz="2000" dirty="0">
              <a:solidFill>
                <a:schemeClr val="tx1">
                  <a:lumMod val="75000"/>
                  <a:lumOff val="25000"/>
                </a:schemeClr>
              </a:solidFill>
              <a:latin typeface="微软雅黑" pitchFamily="34" charset="-122"/>
              <a:ea typeface="微软雅黑" pitchFamily="34" charset="-122"/>
            </a:endParaRPr>
          </a:p>
          <a:p>
            <a:pPr marL="725488" indent="-284163" algn="just" eaLnBrk="1" hangingPunct="1">
              <a:lnSpc>
                <a:spcPct val="125000"/>
              </a:lnSpc>
            </a:pPr>
            <a:r>
              <a:rPr sz="2000" dirty="0">
                <a:solidFill>
                  <a:schemeClr val="tx1">
                    <a:lumMod val="75000"/>
                    <a:lumOff val="25000"/>
                  </a:schemeClr>
                </a:solidFill>
                <a:latin typeface="微软雅黑" pitchFamily="34" charset="-122"/>
                <a:ea typeface="微软雅黑" pitchFamily="34" charset="-122"/>
              </a:rPr>
              <a:t>一般航空航天重点科技领域，如空气动力学、燃烧与推进、结构力学与材料、导航与控制等，</a:t>
            </a:r>
            <a:endParaRPr lang="en-US" sz="2000" dirty="0">
              <a:solidFill>
                <a:schemeClr val="tx1">
                  <a:lumMod val="75000"/>
                  <a:lumOff val="25000"/>
                </a:schemeClr>
              </a:solidFill>
              <a:latin typeface="微软雅黑" pitchFamily="34" charset="-122"/>
              <a:ea typeface="微软雅黑" pitchFamily="34" charset="-122"/>
            </a:endParaRPr>
          </a:p>
          <a:p>
            <a:pPr marL="725488" indent="-284163" algn="just" eaLnBrk="1" hangingPunct="1">
              <a:lnSpc>
                <a:spcPct val="125000"/>
              </a:lnSpc>
            </a:pPr>
            <a:r>
              <a:rPr sz="2000" dirty="0" err="1">
                <a:solidFill>
                  <a:schemeClr val="tx1">
                    <a:lumMod val="75000"/>
                    <a:lumOff val="25000"/>
                  </a:schemeClr>
                </a:solidFill>
                <a:latin typeface="微软雅黑" pitchFamily="34" charset="-122"/>
                <a:ea typeface="微软雅黑" pitchFamily="34" charset="-122"/>
              </a:rPr>
              <a:t>专业领域，如热物理学、激光与等离子动力学、先进测量技术与地面测试、</a:t>
            </a:r>
            <a:r>
              <a:rPr sz="2000" dirty="0" err="1" smtClean="0">
                <a:solidFill>
                  <a:schemeClr val="tx1">
                    <a:lumMod val="75000"/>
                    <a:lumOff val="25000"/>
                  </a:schemeClr>
                </a:solidFill>
                <a:latin typeface="微软雅黑" pitchFamily="34" charset="-122"/>
                <a:ea typeface="微软雅黑" pitchFamily="34" charset="-122"/>
              </a:rPr>
              <a:t>飞行动力与航天动力学等</a:t>
            </a:r>
            <a:r>
              <a:rPr lang="zh-CN" altLang="en-US" sz="2000" dirty="0" smtClean="0">
                <a:solidFill>
                  <a:schemeClr val="tx1">
                    <a:lumMod val="75000"/>
                    <a:lumOff val="25000"/>
                  </a:schemeClr>
                </a:solidFill>
                <a:latin typeface="微软雅黑" pitchFamily="34" charset="-122"/>
                <a:ea typeface="微软雅黑" pitchFamily="34" charset="-122"/>
              </a:rPr>
              <a:t>。</a:t>
            </a:r>
            <a:endParaRPr lang="en-US" altLang="zh-CN" sz="2000" dirty="0">
              <a:solidFill>
                <a:schemeClr val="tx1">
                  <a:lumMod val="75000"/>
                  <a:lumOff val="25000"/>
                </a:schemeClr>
              </a:solidFill>
              <a:latin typeface="微软雅黑" pitchFamily="34" charset="-122"/>
              <a:ea typeface="微软雅黑" pitchFamily="34" charset="-122"/>
            </a:endParaRPr>
          </a:p>
          <a:p>
            <a:pPr algn="just" eaLnBrk="1" hangingPunct="1">
              <a:lnSpc>
                <a:spcPct val="125000"/>
              </a:lnSpc>
              <a:spcBef>
                <a:spcPts val="1800"/>
              </a:spcBef>
              <a:buFont typeface="Wingdings" pitchFamily="2" charset="2"/>
              <a:buChar char="Ø"/>
            </a:pPr>
            <a:r>
              <a:rPr lang="en-US" altLang="zh-CN" sz="2000" dirty="0" smtClean="0">
                <a:solidFill>
                  <a:schemeClr val="tx1">
                    <a:lumMod val="75000"/>
                    <a:lumOff val="25000"/>
                  </a:schemeClr>
                </a:solidFill>
                <a:latin typeface="微软雅黑" pitchFamily="34" charset="-122"/>
                <a:ea typeface="微软雅黑" pitchFamily="34" charset="-122"/>
              </a:rPr>
              <a:t>AIAA</a:t>
            </a:r>
            <a:r>
              <a:rPr sz="2000" dirty="0" smtClean="0">
                <a:solidFill>
                  <a:schemeClr val="tx1">
                    <a:lumMod val="75000"/>
                    <a:lumOff val="25000"/>
                  </a:schemeClr>
                </a:solidFill>
                <a:latin typeface="微软雅黑" pitchFamily="34" charset="-122"/>
                <a:ea typeface="微软雅黑" pitchFamily="34" charset="-122"/>
              </a:rPr>
              <a:t>会议录包含</a:t>
            </a:r>
            <a:r>
              <a:rPr lang="en-US" sz="2000" dirty="0" smtClean="0">
                <a:solidFill>
                  <a:schemeClr val="tx1">
                    <a:lumMod val="75000"/>
                    <a:lumOff val="25000"/>
                  </a:schemeClr>
                </a:solidFill>
                <a:latin typeface="微软雅黑" pitchFamily="34" charset="-122"/>
                <a:ea typeface="微软雅黑" pitchFamily="34" charset="-122"/>
              </a:rPr>
              <a:t>46</a:t>
            </a:r>
            <a:r>
              <a:rPr lang="zh-CN" altLang="en-US" sz="2000" dirty="0" smtClean="0">
                <a:solidFill>
                  <a:schemeClr val="tx1">
                    <a:lumMod val="75000"/>
                    <a:lumOff val="25000"/>
                  </a:schemeClr>
                </a:solidFill>
                <a:latin typeface="微软雅黑" pitchFamily="34" charset="-122"/>
                <a:ea typeface="微软雅黑" pitchFamily="34" charset="-122"/>
              </a:rPr>
              <a:t>个类别</a:t>
            </a:r>
            <a:r>
              <a:rPr sz="2000" dirty="0" smtClean="0">
                <a:solidFill>
                  <a:schemeClr val="tx1">
                    <a:lumMod val="75000"/>
                    <a:lumOff val="25000"/>
                  </a:schemeClr>
                </a:solidFill>
                <a:latin typeface="微软雅黑" pitchFamily="34" charset="-122"/>
                <a:ea typeface="微软雅黑" pitchFamily="34" charset="-122"/>
              </a:rPr>
              <a:t>，</a:t>
            </a:r>
            <a:r>
              <a:rPr sz="2000" dirty="0" smtClean="0">
                <a:solidFill>
                  <a:schemeClr val="tx1">
                    <a:lumMod val="75000"/>
                    <a:lumOff val="25000"/>
                  </a:schemeClr>
                </a:solidFill>
                <a:latin typeface="微软雅黑" pitchFamily="34" charset="-122"/>
                <a:ea typeface="微软雅黑" pitchFamily="34" charset="-122"/>
              </a:rPr>
              <a:t>共计</a:t>
            </a:r>
            <a:r>
              <a:rPr lang="en-US" sz="2000" dirty="0" smtClean="0">
                <a:solidFill>
                  <a:schemeClr val="tx1">
                    <a:lumMod val="75000"/>
                    <a:lumOff val="25000"/>
                  </a:schemeClr>
                </a:solidFill>
                <a:latin typeface="微软雅黑" pitchFamily="34" charset="-122"/>
                <a:ea typeface="微软雅黑" pitchFamily="34" charset="-122"/>
              </a:rPr>
              <a:t>1029</a:t>
            </a:r>
            <a:r>
              <a:rPr sz="2000" dirty="0" smtClean="0">
                <a:solidFill>
                  <a:schemeClr val="tx1">
                    <a:lumMod val="75000"/>
                    <a:lumOff val="25000"/>
                  </a:schemeClr>
                </a:solidFill>
                <a:latin typeface="微软雅黑" pitchFamily="34" charset="-122"/>
                <a:ea typeface="微软雅黑" pitchFamily="34" charset="-122"/>
              </a:rPr>
              <a:t>卷</a:t>
            </a:r>
            <a:r>
              <a:rPr lang="zh-CN" altLang="en-US" sz="2000" dirty="0" smtClean="0">
                <a:solidFill>
                  <a:schemeClr val="tx1">
                    <a:lumMod val="75000"/>
                    <a:lumOff val="25000"/>
                  </a:schemeClr>
                </a:solidFill>
                <a:latin typeface="微软雅黑" pitchFamily="34" charset="-122"/>
                <a:ea typeface="微软雅黑" pitchFamily="34" charset="-122"/>
              </a:rPr>
              <a:t>，且在不断增加。</a:t>
            </a:r>
            <a:endParaRPr lang="en-US" sz="2000" dirty="0" smtClean="0">
              <a:solidFill>
                <a:schemeClr val="tx1">
                  <a:lumMod val="75000"/>
                  <a:lumOff val="25000"/>
                </a:schemeClr>
              </a:solidFill>
              <a:latin typeface="微软雅黑" pitchFamily="34" charset="-122"/>
              <a:ea typeface="微软雅黑" pitchFamily="34" charset="-122"/>
            </a:endParaRPr>
          </a:p>
          <a:p>
            <a:pPr algn="just" eaLnBrk="1" hangingPunct="1">
              <a:lnSpc>
                <a:spcPct val="125000"/>
              </a:lnSpc>
              <a:spcBef>
                <a:spcPts val="1800"/>
              </a:spcBef>
              <a:buFont typeface="Wingdings" pitchFamily="2" charset="2"/>
              <a:buChar char="Ø"/>
            </a:pPr>
            <a:r>
              <a:rPr lang="en-US" altLang="zh-CN" sz="2000" dirty="0" smtClean="0">
                <a:solidFill>
                  <a:schemeClr val="tx1">
                    <a:lumMod val="75000"/>
                    <a:lumOff val="25000"/>
                  </a:schemeClr>
                </a:solidFill>
                <a:latin typeface="微软雅黑" pitchFamily="34" charset="-122"/>
                <a:ea typeface="微软雅黑" pitchFamily="34" charset="-122"/>
              </a:rPr>
              <a:t>每年AIAA出版20到30个会议的约6,000篇会议论文</a:t>
            </a:r>
            <a:r>
              <a:rPr lang="zh-CN" altLang="en-US" sz="2000" dirty="0" smtClean="0">
                <a:solidFill>
                  <a:schemeClr val="tx1">
                    <a:lumMod val="75000"/>
                    <a:lumOff val="25000"/>
                  </a:schemeClr>
                </a:solidFill>
                <a:latin typeface="微软雅黑" pitchFamily="34" charset="-122"/>
                <a:ea typeface="微软雅黑" pitchFamily="34" charset="-122"/>
              </a:rPr>
              <a:t>。</a:t>
            </a:r>
            <a:endParaRPr lang="en-US" altLang="zh-CN" sz="2000" dirty="0" smtClean="0">
              <a:solidFill>
                <a:schemeClr val="tx1">
                  <a:lumMod val="75000"/>
                  <a:lumOff val="25000"/>
                </a:schemeClr>
              </a:solidFill>
              <a:latin typeface="微软雅黑" pitchFamily="34" charset="-122"/>
              <a:ea typeface="微软雅黑" pitchFamily="34" charset="-122"/>
            </a:endParaRPr>
          </a:p>
          <a:p>
            <a:pPr algn="just" eaLnBrk="1" hangingPunct="1">
              <a:lnSpc>
                <a:spcPct val="125000"/>
              </a:lnSpc>
              <a:spcBef>
                <a:spcPts val="1800"/>
              </a:spcBef>
              <a:buFont typeface="Wingdings" pitchFamily="2" charset="2"/>
              <a:buChar char="Ø"/>
            </a:pPr>
            <a:r>
              <a:rPr lang="zh-CN" altLang="en-US" sz="2000" dirty="0" smtClean="0">
                <a:solidFill>
                  <a:schemeClr val="tx1">
                    <a:lumMod val="75000"/>
                    <a:lumOff val="25000"/>
                  </a:schemeClr>
                </a:solidFill>
                <a:latin typeface="微软雅黑" pitchFamily="34" charset="-122"/>
                <a:ea typeface="微软雅黑" pitchFamily="34" charset="-122"/>
              </a:rPr>
              <a:t>会议录数据库</a:t>
            </a:r>
            <a:r>
              <a:rPr lang="en-US" altLang="zh-CN" sz="2000" dirty="0" smtClean="0">
                <a:solidFill>
                  <a:schemeClr val="tx1">
                    <a:lumMod val="75000"/>
                    <a:lumOff val="25000"/>
                  </a:schemeClr>
                </a:solidFill>
                <a:latin typeface="微软雅黑" pitchFamily="34" charset="-122"/>
                <a:ea typeface="微软雅黑" pitchFamily="34" charset="-122"/>
              </a:rPr>
              <a:t>回溯到1963年</a:t>
            </a:r>
            <a:r>
              <a:rPr lang="zh-CN" altLang="en-US" sz="2000" dirty="0" smtClean="0">
                <a:solidFill>
                  <a:schemeClr val="tx1">
                    <a:lumMod val="75000"/>
                    <a:lumOff val="25000"/>
                  </a:schemeClr>
                </a:solidFill>
                <a:latin typeface="微软雅黑" pitchFamily="34" charset="-122"/>
                <a:ea typeface="微软雅黑" pitchFamily="34" charset="-122"/>
              </a:rPr>
              <a:t>。</a:t>
            </a:r>
            <a:endParaRPr lang="en-US" altLang="zh-CN" sz="2000" dirty="0">
              <a:solidFill>
                <a:schemeClr val="tx1">
                  <a:lumMod val="75000"/>
                  <a:lumOff val="25000"/>
                </a:schemeClr>
              </a:solidFill>
              <a:latin typeface="微软雅黑" pitchFamily="34" charset="-122"/>
              <a:ea typeface="微软雅黑" pitchFamily="34" charset="-122"/>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12</a:t>
            </a:fld>
            <a:endParaRPr lang="en-US"/>
          </a:p>
        </p:txBody>
      </p:sp>
      <p:sp>
        <p:nvSpPr>
          <p:cNvPr id="7" name="Rectangle 2"/>
          <p:cNvSpPr>
            <a:spLocks noGrp="1" noChangeArrowheads="1"/>
          </p:cNvSpPr>
          <p:nvPr>
            <p:ph type="title"/>
          </p:nvPr>
        </p:nvSpPr>
        <p:spPr bwMode="auto">
          <a:xfrm>
            <a:off x="357158" y="1268760"/>
            <a:ext cx="8643998" cy="73215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altLang="zh-CN" sz="3600" b="1" dirty="0" smtClean="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会议录总览</a:t>
            </a:r>
            <a:endParaRPr sz="3600" b="1" dirty="0" smtClean="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2191691"/>
            <a:ext cx="4935492" cy="3857652"/>
          </a:xfrm>
        </p:spPr>
        <p:txBody>
          <a:bodyPr>
            <a:noAutofit/>
          </a:bodyPr>
          <a:lstStyle/>
          <a:p>
            <a:pPr>
              <a:lnSpc>
                <a:spcPct val="130000"/>
              </a:lnSpc>
              <a:spcBef>
                <a:spcPts val="1200"/>
              </a:spcBef>
              <a:spcAft>
                <a:spcPts val="600"/>
              </a:spcAft>
              <a:buFont typeface="Wingdings" pitchFamily="2" charset="2"/>
              <a:buChar char="Ø"/>
            </a:pPr>
            <a:r>
              <a:rPr sz="2000" dirty="0" smtClean="0">
                <a:solidFill>
                  <a:schemeClr val="tx1">
                    <a:lumMod val="75000"/>
                    <a:lumOff val="25000"/>
                  </a:schemeClr>
                </a:solidFill>
                <a:latin typeface="微软雅黑" pitchFamily="34" charset="-122"/>
                <a:ea typeface="微软雅黑" pitchFamily="34" charset="-122"/>
              </a:rPr>
              <a:t>航空航天领域全球最大的专业电子书库</a:t>
            </a:r>
            <a:endParaRPr lang="en-US" sz="2000" dirty="0" smtClean="0">
              <a:solidFill>
                <a:schemeClr val="tx1">
                  <a:lumMod val="75000"/>
                  <a:lumOff val="25000"/>
                </a:schemeClr>
              </a:solidFill>
              <a:latin typeface="微软雅黑" pitchFamily="34" charset="-122"/>
              <a:ea typeface="微软雅黑" pitchFamily="34" charset="-122"/>
            </a:endParaRPr>
          </a:p>
          <a:p>
            <a:pPr>
              <a:lnSpc>
                <a:spcPct val="130000"/>
              </a:lnSpc>
              <a:spcBef>
                <a:spcPts val="1200"/>
              </a:spcBef>
              <a:spcAft>
                <a:spcPts val="600"/>
              </a:spcAft>
              <a:buFont typeface="Wingdings" pitchFamily="2" charset="2"/>
              <a:buChar char="Ø"/>
            </a:pPr>
            <a:r>
              <a:rPr sz="2000" dirty="0" err="1" smtClean="0">
                <a:solidFill>
                  <a:schemeClr val="tx1">
                    <a:lumMod val="75000"/>
                    <a:lumOff val="25000"/>
                  </a:schemeClr>
                </a:solidFill>
                <a:latin typeface="微软雅黑" pitchFamily="34" charset="-122"/>
                <a:ea typeface="微软雅黑" pitchFamily="34" charset="-122"/>
              </a:rPr>
              <a:t>收录了上世纪六十年代以来</a:t>
            </a:r>
            <a:r>
              <a:rPr lang="en-US" sz="2000" dirty="0" err="1">
                <a:solidFill>
                  <a:schemeClr val="tx1">
                    <a:lumMod val="75000"/>
                    <a:lumOff val="25000"/>
                  </a:schemeClr>
                </a:solidFill>
                <a:latin typeface="微软雅黑" pitchFamily="34" charset="-122"/>
                <a:ea typeface="微软雅黑" pitchFamily="34" charset="-122"/>
              </a:rPr>
              <a:t>AIAA</a:t>
            </a:r>
            <a:r>
              <a:rPr sz="2000" dirty="0" err="1">
                <a:solidFill>
                  <a:schemeClr val="tx1">
                    <a:lumMod val="75000"/>
                    <a:lumOff val="25000"/>
                  </a:schemeClr>
                </a:solidFill>
                <a:latin typeface="微软雅黑" pitchFamily="34" charset="-122"/>
                <a:ea typeface="微软雅黑" pitchFamily="34" charset="-122"/>
              </a:rPr>
              <a:t>出版社所有书籍，</a:t>
            </a:r>
            <a:r>
              <a:rPr sz="2000" dirty="0" err="1" smtClean="0">
                <a:solidFill>
                  <a:schemeClr val="tx1">
                    <a:lumMod val="75000"/>
                    <a:lumOff val="25000"/>
                  </a:schemeClr>
                </a:solidFill>
                <a:latin typeface="微软雅黑" pitchFamily="34" charset="-122"/>
                <a:ea typeface="微软雅黑" pitchFamily="34" charset="-122"/>
              </a:rPr>
              <a:t>含现已难购得的绝版图书</a:t>
            </a:r>
            <a:endParaRPr lang="en-US" sz="2000" dirty="0" smtClean="0">
              <a:solidFill>
                <a:schemeClr val="tx1">
                  <a:lumMod val="75000"/>
                  <a:lumOff val="25000"/>
                </a:schemeClr>
              </a:solidFill>
              <a:latin typeface="微软雅黑" pitchFamily="34" charset="-122"/>
              <a:ea typeface="微软雅黑" pitchFamily="34" charset="-122"/>
            </a:endParaRPr>
          </a:p>
          <a:p>
            <a:pPr>
              <a:lnSpc>
                <a:spcPct val="130000"/>
              </a:lnSpc>
              <a:spcBef>
                <a:spcPts val="1200"/>
              </a:spcBef>
              <a:spcAft>
                <a:spcPts val="600"/>
              </a:spcAft>
              <a:buFont typeface="Wingdings" pitchFamily="2" charset="2"/>
              <a:buChar char="Ø"/>
            </a:pPr>
            <a:r>
              <a:rPr sz="2000" dirty="0" smtClean="0">
                <a:solidFill>
                  <a:schemeClr val="tx1">
                    <a:lumMod val="75000"/>
                    <a:lumOff val="25000"/>
                  </a:schemeClr>
                </a:solidFill>
                <a:latin typeface="微软雅黑" pitchFamily="34" charset="-122"/>
                <a:ea typeface="微软雅黑" pitchFamily="34" charset="-122"/>
              </a:rPr>
              <a:t>共</a:t>
            </a:r>
            <a:r>
              <a:rPr lang="en-US" sz="2000" dirty="0" smtClean="0">
                <a:solidFill>
                  <a:schemeClr val="tx1">
                    <a:lumMod val="75000"/>
                    <a:lumOff val="25000"/>
                  </a:schemeClr>
                </a:solidFill>
                <a:latin typeface="微软雅黑" pitchFamily="34" charset="-122"/>
                <a:ea typeface="微软雅黑" pitchFamily="34" charset="-122"/>
              </a:rPr>
              <a:t>305</a:t>
            </a:r>
            <a:r>
              <a:rPr sz="2000" dirty="0" smtClean="0">
                <a:solidFill>
                  <a:schemeClr val="tx1">
                    <a:lumMod val="75000"/>
                    <a:lumOff val="25000"/>
                  </a:schemeClr>
                </a:solidFill>
                <a:latin typeface="微软雅黑" pitchFamily="34" charset="-122"/>
                <a:ea typeface="微软雅黑" pitchFamily="34" charset="-122"/>
              </a:rPr>
              <a:t>种</a:t>
            </a:r>
            <a:r>
              <a:rPr sz="2000" dirty="0">
                <a:solidFill>
                  <a:schemeClr val="tx1">
                    <a:lumMod val="75000"/>
                    <a:lumOff val="25000"/>
                  </a:schemeClr>
                </a:solidFill>
                <a:latin typeface="微软雅黑" pitchFamily="34" charset="-122"/>
                <a:ea typeface="微软雅黑" pitchFamily="34" charset="-122"/>
              </a:rPr>
              <a:t>，可回溯至</a:t>
            </a:r>
            <a:r>
              <a:rPr lang="en-US" sz="2000" dirty="0">
                <a:solidFill>
                  <a:schemeClr val="tx1">
                    <a:lumMod val="75000"/>
                    <a:lumOff val="25000"/>
                  </a:schemeClr>
                </a:solidFill>
                <a:latin typeface="微软雅黑" pitchFamily="34" charset="-122"/>
                <a:ea typeface="微软雅黑" pitchFamily="34" charset="-122"/>
              </a:rPr>
              <a:t>1960</a:t>
            </a:r>
            <a:r>
              <a:rPr sz="2000" dirty="0" smtClean="0">
                <a:solidFill>
                  <a:schemeClr val="tx1">
                    <a:lumMod val="75000"/>
                    <a:lumOff val="25000"/>
                  </a:schemeClr>
                </a:solidFill>
                <a:latin typeface="微软雅黑" pitchFamily="34" charset="-122"/>
                <a:ea typeface="微软雅黑" pitchFamily="34" charset="-122"/>
              </a:rPr>
              <a:t>年</a:t>
            </a:r>
            <a:r>
              <a:rPr lang="zh-CN" altLang="en-US" sz="2000" dirty="0" smtClean="0">
                <a:solidFill>
                  <a:schemeClr val="tx1">
                    <a:lumMod val="75000"/>
                    <a:lumOff val="25000"/>
                  </a:schemeClr>
                </a:solidFill>
                <a:latin typeface="微软雅黑" pitchFamily="34" charset="-122"/>
                <a:ea typeface="微软雅黑" pitchFamily="34" charset="-122"/>
              </a:rPr>
              <a:t>，</a:t>
            </a:r>
            <a:r>
              <a:rPr lang="en-US" altLang="zh-CN" sz="2000" b="1" u="sng" dirty="0" smtClean="0">
                <a:solidFill>
                  <a:schemeClr val="tx1">
                    <a:lumMod val="75000"/>
                    <a:lumOff val="25000"/>
                  </a:schemeClr>
                </a:solidFill>
                <a:latin typeface="微软雅黑" pitchFamily="34" charset="-122"/>
                <a:ea typeface="微软雅黑" pitchFamily="34" charset="-122"/>
              </a:rPr>
              <a:t>2017</a:t>
            </a:r>
            <a:r>
              <a:rPr lang="zh-CN" altLang="en-US" sz="2000" b="1" u="sng" dirty="0" smtClean="0">
                <a:solidFill>
                  <a:schemeClr val="tx1">
                    <a:lumMod val="75000"/>
                    <a:lumOff val="25000"/>
                  </a:schemeClr>
                </a:solidFill>
                <a:latin typeface="微软雅黑" pitchFamily="34" charset="-122"/>
                <a:ea typeface="微软雅黑" pitchFamily="34" charset="-122"/>
              </a:rPr>
              <a:t>年增加</a:t>
            </a:r>
            <a:r>
              <a:rPr lang="en-US" altLang="zh-CN" sz="2000" b="1" u="sng" dirty="0">
                <a:solidFill>
                  <a:schemeClr val="tx1">
                    <a:lumMod val="75000"/>
                    <a:lumOff val="25000"/>
                  </a:schemeClr>
                </a:solidFill>
                <a:latin typeface="微软雅黑" pitchFamily="34" charset="-122"/>
                <a:ea typeface="微软雅黑" pitchFamily="34" charset="-122"/>
              </a:rPr>
              <a:t>4</a:t>
            </a:r>
            <a:r>
              <a:rPr lang="zh-CN" altLang="en-US" sz="2000" b="1" u="sng" dirty="0" smtClean="0">
                <a:solidFill>
                  <a:schemeClr val="tx1">
                    <a:lumMod val="75000"/>
                    <a:lumOff val="25000"/>
                  </a:schemeClr>
                </a:solidFill>
                <a:latin typeface="微软雅黑" pitchFamily="34" charset="-122"/>
                <a:ea typeface="微软雅黑" pitchFamily="34" charset="-122"/>
              </a:rPr>
              <a:t>种电子书</a:t>
            </a:r>
            <a:r>
              <a:rPr lang="zh-CN" altLang="en-US" sz="2000" dirty="0" smtClean="0">
                <a:solidFill>
                  <a:schemeClr val="tx1">
                    <a:lumMod val="75000"/>
                    <a:lumOff val="25000"/>
                  </a:schemeClr>
                </a:solidFill>
                <a:latin typeface="微软雅黑" pitchFamily="34" charset="-122"/>
                <a:ea typeface="微软雅黑" pitchFamily="34" charset="-122"/>
              </a:rPr>
              <a:t>。</a:t>
            </a:r>
            <a:endParaRPr lang="en-US" sz="2000" dirty="0" smtClean="0">
              <a:solidFill>
                <a:schemeClr val="tx1">
                  <a:lumMod val="75000"/>
                  <a:lumOff val="25000"/>
                </a:schemeClr>
              </a:solidFill>
              <a:latin typeface="微软雅黑" pitchFamily="34" charset="-122"/>
              <a:ea typeface="微软雅黑" pitchFamily="34" charset="-122"/>
            </a:endParaRPr>
          </a:p>
          <a:p>
            <a:pPr>
              <a:lnSpc>
                <a:spcPct val="130000"/>
              </a:lnSpc>
              <a:spcBef>
                <a:spcPts val="1200"/>
              </a:spcBef>
              <a:spcAft>
                <a:spcPts val="600"/>
              </a:spcAft>
              <a:buFont typeface="Wingdings" pitchFamily="2" charset="2"/>
              <a:buChar char="Ø"/>
            </a:pPr>
            <a:r>
              <a:rPr sz="2000" dirty="0" smtClean="0">
                <a:solidFill>
                  <a:schemeClr val="tx1">
                    <a:lumMod val="75000"/>
                    <a:lumOff val="25000"/>
                  </a:schemeClr>
                </a:solidFill>
                <a:latin typeface="微软雅黑" pitchFamily="34" charset="-122"/>
                <a:ea typeface="微软雅黑" pitchFamily="34" charset="-122"/>
              </a:rPr>
              <a:t>分</a:t>
            </a:r>
            <a:r>
              <a:rPr lang="en-US" sz="2000" dirty="0">
                <a:solidFill>
                  <a:schemeClr val="tx1">
                    <a:lumMod val="75000"/>
                    <a:lumOff val="25000"/>
                  </a:schemeClr>
                </a:solidFill>
                <a:latin typeface="微软雅黑" pitchFamily="34" charset="-122"/>
                <a:ea typeface="微软雅黑" pitchFamily="34" charset="-122"/>
              </a:rPr>
              <a:t>3</a:t>
            </a:r>
            <a:r>
              <a:rPr sz="2000" dirty="0">
                <a:solidFill>
                  <a:schemeClr val="tx1">
                    <a:lumMod val="75000"/>
                    <a:lumOff val="25000"/>
                  </a:schemeClr>
                </a:solidFill>
                <a:latin typeface="微软雅黑" pitchFamily="34" charset="-122"/>
                <a:ea typeface="微软雅黑" pitchFamily="34" charset="-122"/>
              </a:rPr>
              <a:t>个系列，涉及</a:t>
            </a:r>
            <a:r>
              <a:rPr lang="en-US" sz="2000" dirty="0">
                <a:solidFill>
                  <a:schemeClr val="tx1">
                    <a:lumMod val="75000"/>
                    <a:lumOff val="25000"/>
                  </a:schemeClr>
                </a:solidFill>
                <a:latin typeface="微软雅黑" pitchFamily="34" charset="-122"/>
                <a:ea typeface="微软雅黑" pitchFamily="34" charset="-122"/>
              </a:rPr>
              <a:t>7</a:t>
            </a:r>
            <a:r>
              <a:rPr sz="2000" dirty="0" smtClean="0">
                <a:solidFill>
                  <a:schemeClr val="tx1">
                    <a:lumMod val="75000"/>
                    <a:lumOff val="25000"/>
                  </a:schemeClr>
                </a:solidFill>
                <a:latin typeface="微软雅黑" pitchFamily="34" charset="-122"/>
                <a:ea typeface="微软雅黑" pitchFamily="34" charset="-122"/>
              </a:rPr>
              <a:t>大领域</a:t>
            </a:r>
            <a:endParaRPr sz="2000" dirty="0">
              <a:solidFill>
                <a:schemeClr val="tx1">
                  <a:lumMod val="75000"/>
                  <a:lumOff val="25000"/>
                </a:schemeClr>
              </a:solidFill>
              <a:latin typeface="微软雅黑" pitchFamily="34" charset="-122"/>
              <a:ea typeface="微软雅黑" pitchFamily="34" charset="-122"/>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13</a:t>
            </a:fld>
            <a:endParaRPr lang="en-US"/>
          </a:p>
        </p:txBody>
      </p:sp>
      <p:pic>
        <p:nvPicPr>
          <p:cNvPr id="6145" name="Picture 1" descr="E:\资料\AIAA\资料\电子书\素材\4.476433.cover.jpg"/>
          <p:cNvPicPr>
            <a:picLocks noChangeArrowheads="1"/>
          </p:cNvPicPr>
          <p:nvPr/>
        </p:nvPicPr>
        <p:blipFill>
          <a:blip r:embed="rId2" cstate="print"/>
          <a:srcRect/>
          <a:stretch>
            <a:fillRect/>
          </a:stretch>
        </p:blipFill>
        <p:spPr bwMode="auto">
          <a:xfrm>
            <a:off x="5724128" y="2276872"/>
            <a:ext cx="1260000" cy="1800000"/>
          </a:xfrm>
          <a:prstGeom prst="rect">
            <a:avLst/>
          </a:prstGeom>
          <a:noFill/>
        </p:spPr>
      </p:pic>
      <p:pic>
        <p:nvPicPr>
          <p:cNvPr id="9" name="图片 8" descr="E:\资料\AIAA\资料\电子书\素材\4.475252.cover.jpg"/>
          <p:cNvPicPr/>
          <p:nvPr/>
        </p:nvPicPr>
        <p:blipFill>
          <a:blip r:embed="rId3" cstate="print"/>
          <a:srcRect/>
          <a:stretch>
            <a:fillRect/>
          </a:stretch>
        </p:blipFill>
        <p:spPr bwMode="auto">
          <a:xfrm>
            <a:off x="7164288" y="2277072"/>
            <a:ext cx="1260000" cy="1800000"/>
          </a:xfrm>
          <a:prstGeom prst="rect">
            <a:avLst/>
          </a:prstGeom>
          <a:noFill/>
          <a:ln w="9525">
            <a:noFill/>
            <a:miter lim="800000"/>
            <a:headEnd/>
            <a:tailEnd/>
          </a:ln>
        </p:spPr>
      </p:pic>
      <p:pic>
        <p:nvPicPr>
          <p:cNvPr id="6146" name="Picture 2" descr="E:\资料\AIAA\资料\电子书\素材\4.101717.cover.jpg"/>
          <p:cNvPicPr>
            <a:picLocks noChangeArrowheads="1"/>
          </p:cNvPicPr>
          <p:nvPr/>
        </p:nvPicPr>
        <p:blipFill>
          <a:blip r:embed="rId4" cstate="print"/>
          <a:srcRect/>
          <a:stretch>
            <a:fillRect/>
          </a:stretch>
        </p:blipFill>
        <p:spPr bwMode="auto">
          <a:xfrm>
            <a:off x="5724408" y="4221288"/>
            <a:ext cx="1260000" cy="1800000"/>
          </a:xfrm>
          <a:prstGeom prst="rect">
            <a:avLst/>
          </a:prstGeom>
          <a:noFill/>
        </p:spPr>
      </p:pic>
      <p:pic>
        <p:nvPicPr>
          <p:cNvPr id="7" name="图片 6" descr="E:\资料\AIAA\资料\电子书\素材\4.754405.cover.jpg"/>
          <p:cNvPicPr/>
          <p:nvPr/>
        </p:nvPicPr>
        <p:blipFill>
          <a:blip r:embed="rId5" cstate="print"/>
          <a:srcRect/>
          <a:stretch>
            <a:fillRect/>
          </a:stretch>
        </p:blipFill>
        <p:spPr bwMode="auto">
          <a:xfrm>
            <a:off x="7200432" y="4221088"/>
            <a:ext cx="1260000" cy="1800000"/>
          </a:xfrm>
          <a:prstGeom prst="rect">
            <a:avLst/>
          </a:prstGeom>
          <a:noFill/>
          <a:ln w="9525">
            <a:noFill/>
            <a:miter lim="800000"/>
            <a:headEnd/>
            <a:tailEnd/>
          </a:ln>
        </p:spPr>
      </p:pic>
      <p:sp>
        <p:nvSpPr>
          <p:cNvPr id="12" name="Rectangle 2"/>
          <p:cNvSpPr>
            <a:spLocks noGrp="1" noChangeArrowheads="1"/>
          </p:cNvSpPr>
          <p:nvPr>
            <p:ph type="title"/>
          </p:nvPr>
        </p:nvSpPr>
        <p:spPr bwMode="auto">
          <a:xfrm>
            <a:off x="357158" y="1268760"/>
            <a:ext cx="8643998" cy="73215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altLang="zh-CN" sz="3600" b="1" dirty="0" smtClean="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电子图书总览</a:t>
            </a:r>
            <a:endParaRPr sz="3600" b="1" dirty="0" smtClean="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2143397"/>
            <a:ext cx="7139136" cy="3661867"/>
          </a:xfrm>
        </p:spPr>
        <p:txBody>
          <a:bodyPr>
            <a:normAutofit fontScale="92500"/>
          </a:bodyPr>
          <a:lstStyle/>
          <a:p>
            <a:pPr marL="365125" indent="-365125" algn="just" eaLnBrk="1" hangingPunct="1">
              <a:lnSpc>
                <a:spcPct val="150000"/>
              </a:lnSpc>
              <a:spcBef>
                <a:spcPts val="1200"/>
              </a:spcBef>
              <a:buFont typeface="Wingdings" pitchFamily="2" charset="2"/>
              <a:buChar char="Ø"/>
            </a:pPr>
            <a:r>
              <a:rPr lang="en-US" altLang="zh-CN" sz="1800" b="1" dirty="0">
                <a:solidFill>
                  <a:schemeClr val="tx1">
                    <a:lumMod val="75000"/>
                    <a:lumOff val="25000"/>
                  </a:schemeClr>
                </a:solidFill>
                <a:latin typeface="微软雅黑" pitchFamily="34" charset="-122"/>
                <a:ea typeface="微软雅黑" pitchFamily="34" charset="-122"/>
                <a:cs typeface="Times New Roman" pitchFamily="18" charset="0"/>
              </a:rPr>
              <a:t>Progress in Aeronautics and </a:t>
            </a:r>
            <a:r>
              <a:rPr lang="en-US" altLang="zh-CN" sz="1800" b="1" dirty="0" smtClean="0">
                <a:solidFill>
                  <a:schemeClr val="tx1">
                    <a:lumMod val="75000"/>
                    <a:lumOff val="25000"/>
                  </a:schemeClr>
                </a:solidFill>
                <a:latin typeface="微软雅黑" pitchFamily="34" charset="-122"/>
                <a:ea typeface="微软雅黑" pitchFamily="34" charset="-122"/>
                <a:cs typeface="Times New Roman" pitchFamily="18" charset="0"/>
              </a:rPr>
              <a:t>Astronautics，前沿系列，217种</a:t>
            </a:r>
          </a:p>
          <a:p>
            <a:pPr indent="22225" algn="just">
              <a:buNone/>
            </a:pPr>
            <a:r>
              <a:rPr lang="en-US" altLang="zh-CN" sz="1800" dirty="0" smtClean="0">
                <a:solidFill>
                  <a:schemeClr val="tx1">
                    <a:lumMod val="75000"/>
                    <a:lumOff val="25000"/>
                  </a:schemeClr>
                </a:solidFill>
                <a:latin typeface="微软雅黑" pitchFamily="34" charset="-122"/>
                <a:ea typeface="微软雅黑" pitchFamily="34" charset="-122"/>
              </a:rPr>
              <a:t>---- </a:t>
            </a:r>
            <a:r>
              <a:rPr sz="1800" dirty="0" smtClean="0">
                <a:solidFill>
                  <a:schemeClr val="tx1">
                    <a:lumMod val="75000"/>
                    <a:lumOff val="25000"/>
                  </a:schemeClr>
                </a:solidFill>
                <a:latin typeface="微软雅黑" pitchFamily="34" charset="-122"/>
                <a:ea typeface="微软雅黑" pitchFamily="34" charset="-122"/>
              </a:rPr>
              <a:t>关注于航空航天科学</a:t>
            </a:r>
            <a:r>
              <a:rPr sz="1800" dirty="0">
                <a:solidFill>
                  <a:schemeClr val="tx1">
                    <a:lumMod val="75000"/>
                    <a:lumOff val="25000"/>
                  </a:schemeClr>
                </a:solidFill>
                <a:latin typeface="微软雅黑" pitchFamily="34" charset="-122"/>
                <a:ea typeface="微软雅黑" pitchFamily="34" charset="-122"/>
              </a:rPr>
              <a:t>、工程、技术领域某个特定研究主题的最新研究成果。</a:t>
            </a:r>
          </a:p>
          <a:p>
            <a:pPr marL="365125" indent="-365125" algn="just" eaLnBrk="1" hangingPunct="1">
              <a:lnSpc>
                <a:spcPct val="150000"/>
              </a:lnSpc>
              <a:spcBef>
                <a:spcPts val="1800"/>
              </a:spcBef>
              <a:buFont typeface="Wingdings" pitchFamily="2" charset="2"/>
              <a:buChar char="Ø"/>
            </a:pPr>
            <a:r>
              <a:rPr lang="en-US" altLang="zh-CN" sz="1800" b="1" dirty="0" smtClean="0">
                <a:solidFill>
                  <a:schemeClr val="tx1">
                    <a:lumMod val="75000"/>
                    <a:lumOff val="25000"/>
                  </a:schemeClr>
                </a:solidFill>
                <a:latin typeface="微软雅黑" pitchFamily="34" charset="-122"/>
                <a:ea typeface="微软雅黑" pitchFamily="34" charset="-122"/>
                <a:cs typeface="Times New Roman" pitchFamily="18" charset="0"/>
              </a:rPr>
              <a:t>Education </a:t>
            </a:r>
            <a:r>
              <a:rPr lang="en-US" altLang="zh-CN" sz="1800" b="1" dirty="0">
                <a:solidFill>
                  <a:schemeClr val="tx1">
                    <a:lumMod val="75000"/>
                    <a:lumOff val="25000"/>
                  </a:schemeClr>
                </a:solidFill>
                <a:latin typeface="微软雅黑" pitchFamily="34" charset="-122"/>
                <a:ea typeface="微软雅黑" pitchFamily="34" charset="-122"/>
                <a:cs typeface="Times New Roman" pitchFamily="18" charset="0"/>
              </a:rPr>
              <a:t>Series，教育系列</a:t>
            </a:r>
            <a:r>
              <a:rPr lang="en-US" altLang="zh-CN" sz="1800" b="1" dirty="0" smtClean="0">
                <a:solidFill>
                  <a:schemeClr val="tx1">
                    <a:lumMod val="75000"/>
                    <a:lumOff val="25000"/>
                  </a:schemeClr>
                </a:solidFill>
                <a:latin typeface="微软雅黑" pitchFamily="34" charset="-122"/>
                <a:ea typeface="微软雅黑" pitchFamily="34" charset="-122"/>
                <a:cs typeface="Times New Roman" pitchFamily="18" charset="0"/>
              </a:rPr>
              <a:t>，40种</a:t>
            </a:r>
            <a:endParaRPr lang="en-US" altLang="zh-CN" sz="1800" b="1" dirty="0">
              <a:solidFill>
                <a:schemeClr val="tx1">
                  <a:lumMod val="75000"/>
                  <a:lumOff val="25000"/>
                </a:schemeClr>
              </a:solidFill>
              <a:latin typeface="微软雅黑" pitchFamily="34" charset="-122"/>
              <a:ea typeface="微软雅黑" pitchFamily="34" charset="-122"/>
              <a:cs typeface="Times New Roman" pitchFamily="18" charset="0"/>
            </a:endParaRPr>
          </a:p>
          <a:p>
            <a:pPr indent="22225" algn="just">
              <a:buNone/>
            </a:pPr>
            <a:r>
              <a:rPr lang="en-US" altLang="zh-CN" sz="1800" dirty="0" smtClean="0">
                <a:solidFill>
                  <a:schemeClr val="tx1">
                    <a:lumMod val="75000"/>
                    <a:lumOff val="25000"/>
                  </a:schemeClr>
                </a:solidFill>
                <a:latin typeface="微软雅黑" pitchFamily="34" charset="-122"/>
                <a:ea typeface="微软雅黑" pitchFamily="34" charset="-122"/>
              </a:rPr>
              <a:t>---- </a:t>
            </a:r>
            <a:r>
              <a:rPr sz="1800" dirty="0" smtClean="0">
                <a:solidFill>
                  <a:schemeClr val="tx1">
                    <a:lumMod val="75000"/>
                    <a:lumOff val="25000"/>
                  </a:schemeClr>
                </a:solidFill>
                <a:latin typeface="微软雅黑" pitchFamily="34" charset="-122"/>
                <a:ea typeface="微软雅黑" pitchFamily="34" charset="-122"/>
              </a:rPr>
              <a:t>讨论基论和概念</a:t>
            </a:r>
            <a:r>
              <a:rPr sz="1800" dirty="0">
                <a:solidFill>
                  <a:schemeClr val="tx1">
                    <a:lumMod val="75000"/>
                    <a:lumOff val="25000"/>
                  </a:schemeClr>
                </a:solidFill>
                <a:latin typeface="微软雅黑" pitchFamily="34" charset="-122"/>
                <a:ea typeface="微软雅黑" pitchFamily="34" charset="-122"/>
              </a:rPr>
              <a:t>，可作为学科指南，用于本科和研究生水平的教学，以及专业人员了解新领域的基本阅读。</a:t>
            </a:r>
          </a:p>
          <a:p>
            <a:pPr marL="365125" indent="-365125" algn="just" eaLnBrk="1" hangingPunct="1">
              <a:lnSpc>
                <a:spcPct val="150000"/>
              </a:lnSpc>
              <a:spcBef>
                <a:spcPts val="1800"/>
              </a:spcBef>
              <a:buFont typeface="Wingdings" pitchFamily="2" charset="2"/>
              <a:buChar char="Ø"/>
            </a:pPr>
            <a:r>
              <a:rPr lang="en-US" altLang="zh-CN" sz="1800" b="1" dirty="0">
                <a:solidFill>
                  <a:schemeClr val="tx1">
                    <a:lumMod val="75000"/>
                    <a:lumOff val="25000"/>
                  </a:schemeClr>
                </a:solidFill>
                <a:latin typeface="微软雅黑" pitchFamily="34" charset="-122"/>
                <a:ea typeface="微软雅黑" pitchFamily="34" charset="-122"/>
                <a:cs typeface="Times New Roman" pitchFamily="18" charset="0"/>
              </a:rPr>
              <a:t>Library of </a:t>
            </a:r>
            <a:r>
              <a:rPr lang="en-US" altLang="zh-CN" sz="1800" b="1" dirty="0" smtClean="0">
                <a:solidFill>
                  <a:schemeClr val="tx1">
                    <a:lumMod val="75000"/>
                    <a:lumOff val="25000"/>
                  </a:schemeClr>
                </a:solidFill>
                <a:latin typeface="微软雅黑" pitchFamily="34" charset="-122"/>
                <a:ea typeface="微软雅黑" pitchFamily="34" charset="-122"/>
                <a:cs typeface="Times New Roman" pitchFamily="18" charset="0"/>
              </a:rPr>
              <a:t>Flight，飞行文库系列，48种</a:t>
            </a:r>
          </a:p>
          <a:p>
            <a:pPr indent="22225" algn="just">
              <a:buNone/>
            </a:pPr>
            <a:r>
              <a:rPr lang="en-US" altLang="zh-CN" sz="1800" dirty="0" smtClean="0">
                <a:solidFill>
                  <a:schemeClr val="tx1">
                    <a:lumMod val="75000"/>
                    <a:lumOff val="25000"/>
                  </a:schemeClr>
                </a:solidFill>
                <a:latin typeface="微软雅黑" pitchFamily="34" charset="-122"/>
                <a:ea typeface="微软雅黑" pitchFamily="34" charset="-122"/>
              </a:rPr>
              <a:t>---- </a:t>
            </a:r>
            <a:r>
              <a:rPr sz="1800" dirty="0" err="1" smtClean="0">
                <a:solidFill>
                  <a:schemeClr val="tx1">
                    <a:lumMod val="75000"/>
                    <a:lumOff val="25000"/>
                  </a:schemeClr>
                </a:solidFill>
                <a:latin typeface="微软雅黑" pitchFamily="34" charset="-122"/>
                <a:ea typeface="微软雅黑" pitchFamily="34" charset="-122"/>
              </a:rPr>
              <a:t>主题涵盖</a:t>
            </a:r>
            <a:r>
              <a:rPr sz="1800" dirty="0" err="1">
                <a:solidFill>
                  <a:schemeClr val="tx1">
                    <a:lumMod val="75000"/>
                    <a:lumOff val="25000"/>
                  </a:schemeClr>
                </a:solidFill>
                <a:latin typeface="微软雅黑" pitchFamily="34" charset="-122"/>
                <a:ea typeface="微软雅黑" pitchFamily="34" charset="-122"/>
              </a:rPr>
              <a:t>：航空航天发展史和经济学，</a:t>
            </a:r>
            <a:r>
              <a:rPr sz="1800" dirty="0" err="1" smtClean="0">
                <a:solidFill>
                  <a:schemeClr val="tx1">
                    <a:lumMod val="75000"/>
                    <a:lumOff val="25000"/>
                  </a:schemeClr>
                </a:solidFill>
                <a:latin typeface="微软雅黑" pitchFamily="34" charset="-122"/>
                <a:ea typeface="微软雅黑" pitchFamily="34" charset="-122"/>
              </a:rPr>
              <a:t>飞行器和空间项目的设计、研发和管理</a:t>
            </a:r>
            <a:r>
              <a:rPr sz="1800" dirty="0">
                <a:solidFill>
                  <a:schemeClr val="tx1">
                    <a:lumMod val="75000"/>
                    <a:lumOff val="25000"/>
                  </a:schemeClr>
                </a:solidFill>
                <a:latin typeface="微软雅黑" pitchFamily="34" charset="-122"/>
                <a:ea typeface="微软雅黑" pitchFamily="34" charset="-122"/>
              </a:rPr>
              <a:t>。包括工具书、案例研究及一般图书</a:t>
            </a:r>
            <a:r>
              <a:rPr sz="1800" dirty="0" smtClean="0">
                <a:solidFill>
                  <a:schemeClr val="tx1">
                    <a:lumMod val="75000"/>
                    <a:lumOff val="25000"/>
                  </a:schemeClr>
                </a:solidFill>
                <a:latin typeface="微软雅黑" pitchFamily="34" charset="-122"/>
                <a:ea typeface="微软雅黑" pitchFamily="34" charset="-122"/>
              </a:rPr>
              <a:t>。</a:t>
            </a:r>
            <a:endParaRPr sz="1800" dirty="0">
              <a:solidFill>
                <a:schemeClr val="tx1">
                  <a:lumMod val="75000"/>
                  <a:lumOff val="25000"/>
                </a:schemeClr>
              </a:solidFill>
              <a:latin typeface="微软雅黑" pitchFamily="34" charset="-122"/>
              <a:ea typeface="微软雅黑" pitchFamily="34" charset="-122"/>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14</a:t>
            </a:fld>
            <a:endParaRPr lang="en-US"/>
          </a:p>
        </p:txBody>
      </p:sp>
      <p:pic>
        <p:nvPicPr>
          <p:cNvPr id="4103" name="Picture 7" descr="E:\资料\AIAA\资料\电子书\素材\cover (2).png"/>
          <p:cNvPicPr>
            <a:picLocks noChangeAspect="1" noChangeArrowheads="1"/>
          </p:cNvPicPr>
          <p:nvPr/>
        </p:nvPicPr>
        <p:blipFill>
          <a:blip r:embed="rId2" cstate="print"/>
          <a:srcRect/>
          <a:stretch>
            <a:fillRect/>
          </a:stretch>
        </p:blipFill>
        <p:spPr bwMode="auto">
          <a:xfrm>
            <a:off x="7668344" y="1556792"/>
            <a:ext cx="1000132" cy="1260000"/>
          </a:xfrm>
          <a:prstGeom prst="rect">
            <a:avLst/>
          </a:prstGeom>
          <a:noFill/>
        </p:spPr>
      </p:pic>
      <p:pic>
        <p:nvPicPr>
          <p:cNvPr id="4107" name="Picture 11" descr="E:\资料\AIAA\资料\电子书\素材\cover.png"/>
          <p:cNvPicPr>
            <a:picLocks noChangeAspect="1" noChangeArrowheads="1"/>
          </p:cNvPicPr>
          <p:nvPr/>
        </p:nvPicPr>
        <p:blipFill>
          <a:blip r:embed="rId3" cstate="print"/>
          <a:srcRect/>
          <a:stretch>
            <a:fillRect/>
          </a:stretch>
        </p:blipFill>
        <p:spPr bwMode="auto">
          <a:xfrm>
            <a:off x="7668344" y="3212976"/>
            <a:ext cx="1071570" cy="1368000"/>
          </a:xfrm>
          <a:prstGeom prst="rect">
            <a:avLst/>
          </a:prstGeom>
          <a:noFill/>
        </p:spPr>
      </p:pic>
      <p:pic>
        <p:nvPicPr>
          <p:cNvPr id="4108" name="Picture 12" descr="E:\资料\AIAA\资料\电子书\素材\cover (1).png"/>
          <p:cNvPicPr>
            <a:picLocks noChangeAspect="1" noChangeArrowheads="1"/>
          </p:cNvPicPr>
          <p:nvPr/>
        </p:nvPicPr>
        <p:blipFill>
          <a:blip r:embed="rId4" cstate="print"/>
          <a:srcRect/>
          <a:stretch>
            <a:fillRect/>
          </a:stretch>
        </p:blipFill>
        <p:spPr bwMode="auto">
          <a:xfrm>
            <a:off x="7524328" y="4869160"/>
            <a:ext cx="1237500" cy="1080000"/>
          </a:xfrm>
          <a:prstGeom prst="rect">
            <a:avLst/>
          </a:prstGeom>
          <a:noFill/>
        </p:spPr>
      </p:pic>
      <p:sp>
        <p:nvSpPr>
          <p:cNvPr id="10" name="Rectangle 4"/>
          <p:cNvSpPr>
            <a:spLocks noChangeArrowheads="1"/>
          </p:cNvSpPr>
          <p:nvPr/>
        </p:nvSpPr>
        <p:spPr bwMode="auto">
          <a:xfrm>
            <a:off x="684213" y="1340768"/>
            <a:ext cx="4691062"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电子图书 三个系列</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15</a:t>
            </a:fld>
            <a:endParaRPr lang="en-US"/>
          </a:p>
        </p:txBody>
      </p:sp>
      <p:graphicFrame>
        <p:nvGraphicFramePr>
          <p:cNvPr id="6" name="表格 5"/>
          <p:cNvGraphicFramePr>
            <a:graphicFrameLocks noGrp="1"/>
          </p:cNvGraphicFramePr>
          <p:nvPr/>
        </p:nvGraphicFramePr>
        <p:xfrm>
          <a:off x="755576" y="2132856"/>
          <a:ext cx="7704856" cy="3888000"/>
        </p:xfrm>
        <a:graphic>
          <a:graphicData uri="http://schemas.openxmlformats.org/drawingml/2006/table">
            <a:tbl>
              <a:tblPr>
                <a:tableStyleId>{7DF18680-E054-41AD-8BC1-D1AEF772440D}</a:tableStyleId>
              </a:tblPr>
              <a:tblGrid>
                <a:gridCol w="4254424"/>
                <a:gridCol w="3450432"/>
              </a:tblGrid>
              <a:tr h="972000">
                <a:tc>
                  <a:txBody>
                    <a:bodyPr/>
                    <a:lstStyle/>
                    <a:p>
                      <a:pPr algn="just">
                        <a:lnSpc>
                          <a:spcPts val="3300"/>
                        </a:lnSpc>
                        <a:spcAft>
                          <a:spcPts val="0"/>
                        </a:spcAft>
                      </a:pPr>
                      <a:r>
                        <a:rPr lang="en-US" sz="1800" kern="100" dirty="0" smtClean="0">
                          <a:solidFill>
                            <a:schemeClr val="tx1">
                              <a:lumMod val="75000"/>
                              <a:lumOff val="25000"/>
                            </a:schemeClr>
                          </a:solidFill>
                          <a:latin typeface="微软雅黑" pitchFamily="34" charset="-122"/>
                          <a:ea typeface="微软雅黑" pitchFamily="34" charset="-122"/>
                        </a:rPr>
                        <a:t>Aircraft Design</a:t>
                      </a:r>
                    </a:p>
                    <a:p>
                      <a:pPr algn="just">
                        <a:lnSpc>
                          <a:spcPts val="3300"/>
                        </a:lnSpc>
                        <a:spcAft>
                          <a:spcPts val="0"/>
                        </a:spcAft>
                      </a:pPr>
                      <a:r>
                        <a:rPr lang="zh-CN" sz="1800" kern="100" dirty="0" smtClean="0">
                          <a:solidFill>
                            <a:schemeClr val="tx1">
                              <a:lumMod val="75000"/>
                              <a:lumOff val="25000"/>
                            </a:schemeClr>
                          </a:solidFill>
                          <a:latin typeface="微软雅黑" pitchFamily="34" charset="-122"/>
                          <a:ea typeface="微软雅黑" pitchFamily="34" charset="-122"/>
                        </a:rPr>
                        <a:t>飞行器设计</a:t>
                      </a:r>
                      <a:endParaRPr lang="zh-CN" sz="1800" kern="100" dirty="0">
                        <a:solidFill>
                          <a:schemeClr val="tx1">
                            <a:lumMod val="75000"/>
                            <a:lumOff val="2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just">
                        <a:lnSpc>
                          <a:spcPts val="3300"/>
                        </a:lnSpc>
                        <a:spcAft>
                          <a:spcPts val="0"/>
                        </a:spcAft>
                      </a:pPr>
                      <a:r>
                        <a:rPr lang="en-US" sz="1800" kern="100" dirty="0" smtClean="0">
                          <a:solidFill>
                            <a:schemeClr val="tx1">
                              <a:lumMod val="75000"/>
                              <a:lumOff val="25000"/>
                            </a:schemeClr>
                          </a:solidFill>
                          <a:latin typeface="微软雅黑" pitchFamily="34" charset="-122"/>
                          <a:ea typeface="微软雅黑" pitchFamily="34" charset="-122"/>
                        </a:rPr>
                        <a:t>Spacecraft Design</a:t>
                      </a:r>
                    </a:p>
                    <a:p>
                      <a:pPr algn="just">
                        <a:lnSpc>
                          <a:spcPts val="3300"/>
                        </a:lnSpc>
                        <a:spcAft>
                          <a:spcPts val="0"/>
                        </a:spcAft>
                      </a:pPr>
                      <a:r>
                        <a:rPr lang="zh-CN" sz="1800" kern="100" dirty="0" smtClean="0">
                          <a:solidFill>
                            <a:schemeClr val="tx1">
                              <a:lumMod val="75000"/>
                              <a:lumOff val="25000"/>
                            </a:schemeClr>
                          </a:solidFill>
                          <a:latin typeface="微软雅黑" pitchFamily="34" charset="-122"/>
                          <a:ea typeface="微软雅黑" pitchFamily="34" charset="-122"/>
                        </a:rPr>
                        <a:t>太空船设计</a:t>
                      </a:r>
                      <a:endParaRPr lang="zh-CN" sz="1800" kern="100" dirty="0">
                        <a:solidFill>
                          <a:schemeClr val="tx1">
                            <a:lumMod val="75000"/>
                            <a:lumOff val="25000"/>
                          </a:schemeClr>
                        </a:solidFill>
                        <a:latin typeface="微软雅黑" pitchFamily="34" charset="-122"/>
                        <a:ea typeface="微软雅黑" pitchFamily="34" charset="-122"/>
                        <a:cs typeface="Times New Roman" pitchFamily="18" charset="0"/>
                      </a:endParaRPr>
                    </a:p>
                  </a:txBody>
                  <a:tcPr marL="68580" marR="68580" marT="0" marB="0" anchor="ctr"/>
                </a:tc>
              </a:tr>
              <a:tr h="972000">
                <a:tc>
                  <a:txBody>
                    <a:bodyPr/>
                    <a:lstStyle/>
                    <a:p>
                      <a:pPr algn="just">
                        <a:lnSpc>
                          <a:spcPts val="3300"/>
                        </a:lnSpc>
                        <a:spcAft>
                          <a:spcPts val="0"/>
                        </a:spcAft>
                      </a:pPr>
                      <a:r>
                        <a:rPr lang="en-US" sz="1800" kern="100" smtClean="0">
                          <a:solidFill>
                            <a:schemeClr val="tx1">
                              <a:lumMod val="75000"/>
                              <a:lumOff val="25000"/>
                            </a:schemeClr>
                          </a:solidFill>
                          <a:latin typeface="微软雅黑" pitchFamily="34" charset="-122"/>
                          <a:ea typeface="微软雅黑" pitchFamily="34" charset="-122"/>
                        </a:rPr>
                        <a:t>Aerospace Sciences</a:t>
                      </a:r>
                    </a:p>
                    <a:p>
                      <a:pPr algn="just">
                        <a:lnSpc>
                          <a:spcPts val="3300"/>
                        </a:lnSpc>
                        <a:spcAft>
                          <a:spcPts val="0"/>
                        </a:spcAft>
                      </a:pPr>
                      <a:r>
                        <a:rPr lang="zh-CN" sz="1800" kern="100" smtClean="0">
                          <a:solidFill>
                            <a:schemeClr val="tx1">
                              <a:lumMod val="75000"/>
                              <a:lumOff val="25000"/>
                            </a:schemeClr>
                          </a:solidFill>
                          <a:latin typeface="微软雅黑" pitchFamily="34" charset="-122"/>
                          <a:ea typeface="微软雅黑" pitchFamily="34" charset="-122"/>
                        </a:rPr>
                        <a:t>航空航天科学</a:t>
                      </a:r>
                      <a:endParaRPr lang="zh-CN" sz="1800" kern="100" dirty="0">
                        <a:solidFill>
                          <a:schemeClr val="tx1">
                            <a:lumMod val="75000"/>
                            <a:lumOff val="2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just">
                        <a:lnSpc>
                          <a:spcPts val="3300"/>
                        </a:lnSpc>
                        <a:spcAft>
                          <a:spcPts val="0"/>
                        </a:spcAft>
                      </a:pPr>
                      <a:r>
                        <a:rPr lang="en-US" sz="1800" kern="100" dirty="0" smtClean="0">
                          <a:solidFill>
                            <a:schemeClr val="tx1">
                              <a:lumMod val="75000"/>
                              <a:lumOff val="25000"/>
                            </a:schemeClr>
                          </a:solidFill>
                          <a:latin typeface="微软雅黑" pitchFamily="34" charset="-122"/>
                          <a:ea typeface="微软雅黑" pitchFamily="34" charset="-122"/>
                        </a:rPr>
                        <a:t>Structures and Materials</a:t>
                      </a:r>
                    </a:p>
                    <a:p>
                      <a:pPr algn="just">
                        <a:lnSpc>
                          <a:spcPts val="3300"/>
                        </a:lnSpc>
                        <a:spcAft>
                          <a:spcPts val="0"/>
                        </a:spcAft>
                      </a:pPr>
                      <a:r>
                        <a:rPr lang="zh-CN" sz="1800" kern="100" dirty="0" smtClean="0">
                          <a:solidFill>
                            <a:schemeClr val="tx1">
                              <a:lumMod val="75000"/>
                              <a:lumOff val="25000"/>
                            </a:schemeClr>
                          </a:solidFill>
                          <a:latin typeface="微软雅黑" pitchFamily="34" charset="-122"/>
                          <a:ea typeface="微软雅黑" pitchFamily="34" charset="-122"/>
                        </a:rPr>
                        <a:t>结构与材料</a:t>
                      </a:r>
                      <a:endParaRPr lang="zh-CN" sz="1800" kern="100" dirty="0">
                        <a:solidFill>
                          <a:schemeClr val="tx1">
                            <a:lumMod val="75000"/>
                            <a:lumOff val="25000"/>
                          </a:schemeClr>
                        </a:solidFill>
                        <a:latin typeface="微软雅黑" pitchFamily="34" charset="-122"/>
                        <a:ea typeface="微软雅黑" pitchFamily="34" charset="-122"/>
                        <a:cs typeface="Times New Roman" pitchFamily="18" charset="0"/>
                      </a:endParaRPr>
                    </a:p>
                  </a:txBody>
                  <a:tcPr marL="68580" marR="68580" marT="0" marB="0" anchor="ctr"/>
                </a:tc>
              </a:tr>
              <a:tr h="972000">
                <a:tc>
                  <a:txBody>
                    <a:bodyPr/>
                    <a:lstStyle/>
                    <a:p>
                      <a:pPr algn="just">
                        <a:lnSpc>
                          <a:spcPts val="3300"/>
                        </a:lnSpc>
                        <a:spcAft>
                          <a:spcPts val="0"/>
                        </a:spcAft>
                      </a:pPr>
                      <a:r>
                        <a:rPr lang="en-US" sz="1800" kern="100" smtClean="0">
                          <a:solidFill>
                            <a:schemeClr val="tx1">
                              <a:lumMod val="75000"/>
                              <a:lumOff val="25000"/>
                            </a:schemeClr>
                          </a:solidFill>
                          <a:latin typeface="微软雅黑" pitchFamily="34" charset="-122"/>
                          <a:ea typeface="微软雅黑" pitchFamily="34" charset="-122"/>
                        </a:rPr>
                        <a:t>Propulsion and Power</a:t>
                      </a:r>
                    </a:p>
                    <a:p>
                      <a:pPr algn="just">
                        <a:lnSpc>
                          <a:spcPts val="3300"/>
                        </a:lnSpc>
                        <a:spcAft>
                          <a:spcPts val="0"/>
                        </a:spcAft>
                      </a:pPr>
                      <a:r>
                        <a:rPr lang="zh-CN" sz="1800" kern="100" smtClean="0">
                          <a:solidFill>
                            <a:schemeClr val="tx1">
                              <a:lumMod val="75000"/>
                              <a:lumOff val="25000"/>
                            </a:schemeClr>
                          </a:solidFill>
                          <a:latin typeface="微软雅黑" pitchFamily="34" charset="-122"/>
                          <a:ea typeface="微软雅黑" pitchFamily="34" charset="-122"/>
                        </a:rPr>
                        <a:t>推进与动力</a:t>
                      </a:r>
                      <a:endParaRPr lang="zh-CN" sz="1800" kern="100" dirty="0">
                        <a:solidFill>
                          <a:schemeClr val="tx1">
                            <a:lumMod val="75000"/>
                            <a:lumOff val="2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just">
                        <a:lnSpc>
                          <a:spcPts val="3300"/>
                        </a:lnSpc>
                        <a:spcAft>
                          <a:spcPts val="0"/>
                        </a:spcAft>
                      </a:pPr>
                      <a:r>
                        <a:rPr lang="en-US" sz="1800" kern="100" dirty="0" smtClean="0">
                          <a:solidFill>
                            <a:schemeClr val="tx1">
                              <a:lumMod val="75000"/>
                              <a:lumOff val="25000"/>
                            </a:schemeClr>
                          </a:solidFill>
                          <a:latin typeface="微软雅黑" pitchFamily="34" charset="-122"/>
                          <a:ea typeface="微软雅黑" pitchFamily="34" charset="-122"/>
                        </a:rPr>
                        <a:t>Management and History</a:t>
                      </a:r>
                    </a:p>
                    <a:p>
                      <a:pPr algn="just">
                        <a:lnSpc>
                          <a:spcPts val="3300"/>
                        </a:lnSpc>
                        <a:spcAft>
                          <a:spcPts val="0"/>
                        </a:spcAft>
                      </a:pPr>
                      <a:r>
                        <a:rPr lang="zh-CN" sz="1800" kern="100" dirty="0" smtClean="0">
                          <a:solidFill>
                            <a:schemeClr val="tx1">
                              <a:lumMod val="75000"/>
                              <a:lumOff val="25000"/>
                            </a:schemeClr>
                          </a:solidFill>
                          <a:latin typeface="微软雅黑" pitchFamily="34" charset="-122"/>
                          <a:ea typeface="微软雅黑" pitchFamily="34" charset="-122"/>
                        </a:rPr>
                        <a:t>管理与航空航天史</a:t>
                      </a:r>
                      <a:endParaRPr lang="zh-CN" sz="1800" kern="100" dirty="0">
                        <a:solidFill>
                          <a:schemeClr val="tx1">
                            <a:lumMod val="75000"/>
                            <a:lumOff val="25000"/>
                          </a:schemeClr>
                        </a:solidFill>
                        <a:latin typeface="微软雅黑" pitchFamily="34" charset="-122"/>
                        <a:ea typeface="微软雅黑" pitchFamily="34" charset="-122"/>
                        <a:cs typeface="Times New Roman" pitchFamily="18" charset="0"/>
                      </a:endParaRPr>
                    </a:p>
                  </a:txBody>
                  <a:tcPr marL="68580" marR="68580" marT="0" marB="0" anchor="ctr"/>
                </a:tc>
              </a:tr>
              <a:tr h="972000">
                <a:tc>
                  <a:txBody>
                    <a:bodyPr/>
                    <a:lstStyle/>
                    <a:p>
                      <a:pPr algn="just">
                        <a:lnSpc>
                          <a:spcPts val="3300"/>
                        </a:lnSpc>
                        <a:spcAft>
                          <a:spcPts val="0"/>
                        </a:spcAft>
                      </a:pPr>
                      <a:r>
                        <a:rPr lang="en-US" sz="1800" kern="100" dirty="0" smtClean="0">
                          <a:solidFill>
                            <a:schemeClr val="tx1">
                              <a:lumMod val="75000"/>
                              <a:lumOff val="25000"/>
                            </a:schemeClr>
                          </a:solidFill>
                          <a:latin typeface="微软雅黑" pitchFamily="34" charset="-122"/>
                          <a:ea typeface="微软雅黑" pitchFamily="34" charset="-122"/>
                        </a:rPr>
                        <a:t>Guidance, Navigation and Control</a:t>
                      </a:r>
                    </a:p>
                    <a:p>
                      <a:pPr algn="just">
                        <a:lnSpc>
                          <a:spcPts val="3300"/>
                        </a:lnSpc>
                        <a:spcAft>
                          <a:spcPts val="0"/>
                        </a:spcAft>
                      </a:pPr>
                      <a:r>
                        <a:rPr lang="zh-CN" sz="1800" kern="100" dirty="0" smtClean="0">
                          <a:solidFill>
                            <a:schemeClr val="tx1">
                              <a:lumMod val="75000"/>
                              <a:lumOff val="25000"/>
                            </a:schemeClr>
                          </a:solidFill>
                          <a:latin typeface="微软雅黑" pitchFamily="34" charset="-122"/>
                          <a:ea typeface="微软雅黑" pitchFamily="34" charset="-122"/>
                        </a:rPr>
                        <a:t>制导导航与控制</a:t>
                      </a:r>
                      <a:endParaRPr lang="zh-CN" sz="1800" kern="100" dirty="0">
                        <a:solidFill>
                          <a:schemeClr val="tx1">
                            <a:lumMod val="75000"/>
                            <a:lumOff val="2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just">
                        <a:lnSpc>
                          <a:spcPts val="3300"/>
                        </a:lnSpc>
                        <a:spcAft>
                          <a:spcPts val="0"/>
                        </a:spcAft>
                      </a:pPr>
                      <a:endParaRPr lang="en-US" sz="1800" kern="100" dirty="0">
                        <a:solidFill>
                          <a:schemeClr val="tx1">
                            <a:lumMod val="75000"/>
                            <a:lumOff val="25000"/>
                          </a:schemeClr>
                        </a:solidFill>
                        <a:latin typeface="微软雅黑" pitchFamily="34" charset="-122"/>
                        <a:ea typeface="微软雅黑" pitchFamily="34" charset="-122"/>
                        <a:cs typeface="Times New Roman" pitchFamily="18" charset="0"/>
                      </a:endParaRPr>
                    </a:p>
                  </a:txBody>
                  <a:tcPr marL="68580" marR="68580" marT="0" marB="0" anchor="ctr"/>
                </a:tc>
              </a:tr>
            </a:tbl>
          </a:graphicData>
        </a:graphic>
      </p:graphicFrame>
      <p:sp>
        <p:nvSpPr>
          <p:cNvPr id="9" name="Rectangle 4"/>
          <p:cNvSpPr>
            <a:spLocks noChangeArrowheads="1"/>
          </p:cNvSpPr>
          <p:nvPr/>
        </p:nvSpPr>
        <p:spPr bwMode="auto">
          <a:xfrm>
            <a:off x="684213" y="1340768"/>
            <a:ext cx="4691062"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电子图书 七大领域</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a:grpSpLocks/>
          </p:cNvGrpSpPr>
          <p:nvPr/>
        </p:nvGrpSpPr>
        <p:grpSpPr bwMode="auto">
          <a:xfrm>
            <a:off x="2095034" y="2252523"/>
            <a:ext cx="3989134" cy="888445"/>
            <a:chOff x="4247964" y="2057753"/>
            <a:chExt cx="3990093" cy="888157"/>
          </a:xfrm>
        </p:grpSpPr>
        <p:sp>
          <p:nvSpPr>
            <p:cNvPr id="7" name="TextBox 6"/>
            <p:cNvSpPr txBox="1"/>
            <p:nvPr/>
          </p:nvSpPr>
          <p:spPr>
            <a:xfrm>
              <a:off x="5003796" y="2057753"/>
              <a:ext cx="2554518" cy="461515"/>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 </a:t>
              </a:r>
              <a:r>
                <a:rPr lang="zh-CN" altLang="en-US" sz="2400" dirty="0" smtClean="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3224734" cy="369212"/>
            </a:xfrm>
            <a:prstGeom prst="rect">
              <a:avLst/>
            </a:prstGeom>
            <a:noFill/>
          </p:spPr>
          <p:txBody>
            <a:bodyPr wrap="none">
              <a:spAutoFit/>
            </a:bodyPr>
            <a:lstStyle/>
            <a:p>
              <a:pPr fontAlgn="auto">
                <a:spcBef>
                  <a:spcPts val="0"/>
                </a:spcBef>
                <a:spcAft>
                  <a:spcPts val="0"/>
                </a:spcAft>
                <a:defRPr/>
              </a:pP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背景、学会、出版物简介</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3" name="组合 16"/>
          <p:cNvGrpSpPr>
            <a:grpSpLocks/>
          </p:cNvGrpSpPr>
          <p:nvPr/>
        </p:nvGrpSpPr>
        <p:grpSpPr bwMode="auto">
          <a:xfrm>
            <a:off x="2100713" y="3624865"/>
            <a:ext cx="4982739" cy="812247"/>
            <a:chOff x="4247964" y="2057753"/>
            <a:chExt cx="4982879" cy="811369"/>
          </a:xfrm>
        </p:grpSpPr>
        <p:sp>
          <p:nvSpPr>
            <p:cNvPr id="11" name="TextBox 10"/>
            <p:cNvSpPr txBox="1">
              <a:spLocks noChangeArrowheads="1"/>
            </p:cNvSpPr>
            <p:nvPr/>
          </p:nvSpPr>
          <p:spPr bwMode="auto">
            <a:xfrm>
              <a:off x="5003661" y="2057753"/>
              <a:ext cx="3169546" cy="461166"/>
            </a:xfrm>
            <a:prstGeom prst="rect">
              <a:avLst/>
            </a:prstGeom>
            <a:noFill/>
            <a:ln w="9525">
              <a:noFill/>
              <a:miter lim="800000"/>
              <a:headEnd/>
              <a:tailEnd/>
            </a:ln>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 </a:t>
              </a:r>
              <a:r>
                <a:rPr lang="zh-CN" altLang="en-US" sz="2400" dirty="0" smtClean="0">
                  <a:solidFill>
                    <a:schemeClr val="tx1">
                      <a:lumMod val="95000"/>
                      <a:lumOff val="5000"/>
                    </a:schemeClr>
                  </a:solidFill>
                  <a:latin typeface="微软雅黑" pitchFamily="34" charset="-122"/>
                  <a:ea typeface="微软雅黑" pitchFamily="34" charset="-122"/>
                </a:rPr>
                <a:t>数据库使用说明</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0" y="2500189"/>
              <a:ext cx="4217683"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——ARC</a:t>
              </a:r>
              <a:r>
                <a:rPr lang="zh-CN" altLang="en-US" dirty="0" smtClean="0">
                  <a:solidFill>
                    <a:schemeClr val="tx1">
                      <a:lumMod val="95000"/>
                      <a:lumOff val="5000"/>
                    </a:schemeClr>
                  </a:solidFill>
                  <a:latin typeface="微软雅黑" pitchFamily="34" charset="-122"/>
                  <a:ea typeface="微软雅黑" pitchFamily="34" charset="-122"/>
                </a:rPr>
                <a:t>平台介绍、期刊、会议录浏览</a:t>
              </a:r>
              <a:endParaRPr lang="zh-CN" altLang="en-US" dirty="0" smtClean="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4" name="组合 20"/>
          <p:cNvGrpSpPr>
            <a:grpSpLocks/>
          </p:cNvGrpSpPr>
          <p:nvPr/>
        </p:nvGrpSpPr>
        <p:grpSpPr bwMode="auto">
          <a:xfrm>
            <a:off x="2096300" y="4921011"/>
            <a:ext cx="5904724" cy="812245"/>
            <a:chOff x="4247964" y="2057753"/>
            <a:chExt cx="5905246" cy="811368"/>
          </a:xfrm>
        </p:grpSpPr>
        <p:sp>
          <p:nvSpPr>
            <p:cNvPr id="15" name="TextBox 14"/>
            <p:cNvSpPr txBox="1"/>
            <p:nvPr/>
          </p:nvSpPr>
          <p:spPr>
            <a:xfrm>
              <a:off x="5003681" y="2057753"/>
              <a:ext cx="2246327" cy="461167"/>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 </a:t>
              </a:r>
              <a:r>
                <a:rPr lang="zh-CN" altLang="en-US" sz="2400" dirty="0" smtClean="0">
                  <a:solidFill>
                    <a:schemeClr val="tx1">
                      <a:lumMod val="95000"/>
                      <a:lumOff val="5000"/>
                    </a:schemeClr>
                  </a:solidFill>
                  <a:latin typeface="微软雅黑" pitchFamily="34" charset="-122"/>
                  <a:ea typeface="微软雅黑" pitchFamily="34" charset="-122"/>
                </a:rPr>
                <a:t>其它信息</a:t>
              </a:r>
              <a:endParaRPr lang="en-US" altLang="zh-CN" sz="2400" dirty="0" smtClean="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5140003"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行业动态、宇航科学职业发展、职位申请等</a:t>
              </a:r>
              <a:endParaRPr lang="zh-CN" altLang="en-US" kern="0" dirty="0">
                <a:solidFill>
                  <a:schemeClr val="tx1">
                    <a:lumMod val="95000"/>
                    <a:lumOff val="5000"/>
                  </a:schemeClr>
                </a:solidFill>
                <a:latin typeface="微软雅黑" pitchFamily="34" charset="-122"/>
                <a:ea typeface="微软雅黑" pitchFamily="34" charset="-122"/>
              </a:endParaRPr>
            </a:p>
          </p:txBody>
        </p:sp>
      </p:grpSp>
      <p:sp>
        <p:nvSpPr>
          <p:cNvPr id="19" name="标题 24"/>
          <p:cNvSpPr txBox="1">
            <a:spLocks/>
          </p:cNvSpPr>
          <p:nvPr/>
        </p:nvSpPr>
        <p:spPr bwMode="auto">
          <a:xfrm>
            <a:off x="357158" y="1124744"/>
            <a:ext cx="8229600" cy="704850"/>
          </a:xfrm>
          <a:prstGeom prst="rect">
            <a:avLst/>
          </a:prstGeom>
          <a:noFill/>
          <a:ln w="9525">
            <a:noFill/>
            <a:miter lim="800000"/>
            <a:headEnd/>
            <a:tailEnd/>
          </a:ln>
        </p:spPr>
        <p:txBody>
          <a:bodyPr anchor="ctr"/>
          <a:lstStyle/>
          <a:p>
            <a:pPr algn="r"/>
            <a:r>
              <a:rPr lang="zh-CN" altLang="en-US" sz="4000" b="1" dirty="0" smtClean="0">
                <a:solidFill>
                  <a:schemeClr val="tx1">
                    <a:lumMod val="95000"/>
                    <a:lumOff val="5000"/>
                  </a:schemeClr>
                </a:solidFill>
                <a:latin typeface="微软雅黑" pitchFamily="34" charset="-122"/>
                <a:ea typeface="微软雅黑" pitchFamily="34" charset="-122"/>
              </a:rPr>
              <a:t>提纲</a:t>
            </a:r>
            <a:r>
              <a:rPr lang="en-US" altLang="zh-CN" sz="3200" dirty="0" smtClean="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16</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25"/>
                                      </p:to>
                                    </p:set>
                                    <p:animEffect filter="image" prLst="opacity: 0.25">
                                      <p:cBhvr rctx="IE">
                                        <p:cTn id="1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648072" y="1988841"/>
            <a:ext cx="7740352" cy="1728191"/>
          </a:xfrm>
          <a:noFill/>
        </p:spPr>
        <p:txBody>
          <a:bodyPr>
            <a:normAutofit/>
          </a:bodyPr>
          <a:lstStyle/>
          <a:p>
            <a:pPr marL="0" indent="0">
              <a:spcBef>
                <a:spcPts val="0"/>
              </a:spcBef>
              <a:spcAft>
                <a:spcPts val="1000"/>
              </a:spcAft>
              <a:buNone/>
            </a:pPr>
            <a:r>
              <a:rPr lang="en-US" altLang="zh-CN" sz="1800" dirty="0" err="1" smtClean="0">
                <a:solidFill>
                  <a:schemeClr val="tx1">
                    <a:lumMod val="75000"/>
                    <a:lumOff val="25000"/>
                  </a:schemeClr>
                </a:solidFill>
                <a:latin typeface="微软雅黑" pitchFamily="34" charset="-122"/>
                <a:ea typeface="微软雅黑" pitchFamily="34" charset="-122"/>
              </a:rPr>
              <a:t>AIAA</a:t>
            </a:r>
            <a:r>
              <a:rPr sz="1800" dirty="0" err="1" smtClean="0">
                <a:solidFill>
                  <a:schemeClr val="tx1">
                    <a:lumMod val="75000"/>
                    <a:lumOff val="25000"/>
                  </a:schemeClr>
                </a:solidFill>
                <a:latin typeface="微软雅黑" pitchFamily="34" charset="-122"/>
                <a:ea typeface="微软雅黑" pitchFamily="34" charset="-122"/>
              </a:rPr>
              <a:t>数据库通过</a:t>
            </a:r>
            <a:r>
              <a:rPr lang="en-US" altLang="zh-CN" sz="1800" dirty="0" err="1" smtClean="0">
                <a:solidFill>
                  <a:schemeClr val="tx1">
                    <a:lumMod val="75000"/>
                    <a:lumOff val="25000"/>
                  </a:schemeClr>
                </a:solidFill>
                <a:latin typeface="微软雅黑" pitchFamily="34" charset="-122"/>
                <a:ea typeface="微软雅黑" pitchFamily="34" charset="-122"/>
              </a:rPr>
              <a:t>ARC</a:t>
            </a:r>
            <a:r>
              <a:rPr sz="1800" dirty="0" err="1" smtClean="0">
                <a:solidFill>
                  <a:schemeClr val="tx1">
                    <a:lumMod val="75000"/>
                    <a:lumOff val="25000"/>
                  </a:schemeClr>
                </a:solidFill>
                <a:latin typeface="微软雅黑" pitchFamily="34" charset="-122"/>
                <a:ea typeface="微软雅黑" pitchFamily="34" charset="-122"/>
              </a:rPr>
              <a:t>平台提供访问</a:t>
            </a:r>
            <a:r>
              <a:rPr lang="zh-CN" altLang="en-US" sz="1800" dirty="0" smtClean="0">
                <a:solidFill>
                  <a:schemeClr val="tx1">
                    <a:lumMod val="75000"/>
                    <a:lumOff val="25000"/>
                  </a:schemeClr>
                </a:solidFill>
                <a:latin typeface="微软雅黑" pitchFamily="34" charset="-122"/>
                <a:ea typeface="微软雅黑" pitchFamily="34" charset="-122"/>
              </a:rPr>
              <a:t>（</a:t>
            </a:r>
            <a:r>
              <a:rPr sz="1800" dirty="0" err="1" smtClean="0">
                <a:solidFill>
                  <a:schemeClr val="tx1">
                    <a:lumMod val="75000"/>
                    <a:lumOff val="25000"/>
                  </a:schemeClr>
                </a:solidFill>
                <a:latin typeface="微软雅黑" pitchFamily="34" charset="-122"/>
                <a:ea typeface="微软雅黑" pitchFamily="34" charset="-122"/>
              </a:rPr>
              <a:t>由</a:t>
            </a:r>
            <a:r>
              <a:rPr lang="en-US" sz="1800" dirty="0" err="1" smtClean="0">
                <a:solidFill>
                  <a:schemeClr val="tx1">
                    <a:lumMod val="75000"/>
                    <a:lumOff val="25000"/>
                  </a:schemeClr>
                </a:solidFill>
                <a:latin typeface="微软雅黑" pitchFamily="34" charset="-122"/>
                <a:ea typeface="微软雅黑" pitchFamily="34" charset="-122"/>
              </a:rPr>
              <a:t>Atypon</a:t>
            </a:r>
            <a:r>
              <a:rPr sz="1800" dirty="0" err="1" smtClean="0">
                <a:solidFill>
                  <a:schemeClr val="tx1">
                    <a:lumMod val="75000"/>
                    <a:lumOff val="25000"/>
                  </a:schemeClr>
                </a:solidFill>
                <a:latin typeface="微软雅黑" pitchFamily="34" charset="-122"/>
                <a:ea typeface="微软雅黑" pitchFamily="34" charset="-122"/>
              </a:rPr>
              <a:t>公司</a:t>
            </a:r>
            <a:r>
              <a:rPr lang="en-US" sz="1800" dirty="0" err="1" smtClean="0">
                <a:solidFill>
                  <a:schemeClr val="tx1">
                    <a:lumMod val="75000"/>
                    <a:lumOff val="25000"/>
                  </a:schemeClr>
                </a:solidFill>
                <a:latin typeface="微软雅黑" pitchFamily="34" charset="-122"/>
                <a:ea typeface="微软雅黑" pitchFamily="34" charset="-122"/>
              </a:rPr>
              <a:t>Literatum</a:t>
            </a:r>
            <a:r>
              <a:rPr sz="1800" dirty="0" err="1" smtClean="0">
                <a:solidFill>
                  <a:schemeClr val="tx1">
                    <a:lumMod val="75000"/>
                    <a:lumOff val="25000"/>
                  </a:schemeClr>
                </a:solidFill>
                <a:latin typeface="微软雅黑" pitchFamily="34" charset="-122"/>
                <a:ea typeface="微软雅黑" pitchFamily="34" charset="-122"/>
              </a:rPr>
              <a:t>平台托管</a:t>
            </a:r>
            <a:r>
              <a:rPr sz="1800" dirty="0" smtClean="0">
                <a:solidFill>
                  <a:schemeClr val="tx1">
                    <a:lumMod val="75000"/>
                    <a:lumOff val="25000"/>
                  </a:schemeClr>
                </a:solidFill>
                <a:latin typeface="微软雅黑" pitchFamily="34" charset="-122"/>
                <a:ea typeface="微软雅黑" pitchFamily="34" charset="-122"/>
              </a:rPr>
              <a:t>）</a:t>
            </a:r>
          </a:p>
          <a:p>
            <a:pPr lvl="0"/>
            <a:r>
              <a:rPr sz="1800" dirty="0" err="1" smtClean="0">
                <a:solidFill>
                  <a:schemeClr val="tx1">
                    <a:lumMod val="75000"/>
                    <a:lumOff val="25000"/>
                  </a:schemeClr>
                </a:solidFill>
                <a:latin typeface="微软雅黑" pitchFamily="34" charset="-122"/>
                <a:ea typeface="微软雅黑" pitchFamily="34" charset="-122"/>
              </a:rPr>
              <a:t>一站式访问：期刊、电子书、会议录、回溯数据等所有信息</a:t>
            </a:r>
            <a:r>
              <a:rPr lang="en-US" sz="1800" dirty="0" smtClean="0">
                <a:solidFill>
                  <a:schemeClr val="tx1">
                    <a:lumMod val="75000"/>
                    <a:lumOff val="25000"/>
                  </a:schemeClr>
                </a:solidFill>
                <a:latin typeface="微软雅黑" pitchFamily="34" charset="-122"/>
                <a:ea typeface="微软雅黑" pitchFamily="34" charset="-122"/>
              </a:rPr>
              <a:t>…</a:t>
            </a:r>
            <a:endParaRPr sz="1800" dirty="0" smtClean="0">
              <a:solidFill>
                <a:schemeClr val="tx1">
                  <a:lumMod val="75000"/>
                  <a:lumOff val="25000"/>
                </a:schemeClr>
              </a:solidFill>
              <a:latin typeface="微软雅黑" pitchFamily="34" charset="-122"/>
              <a:ea typeface="微软雅黑" pitchFamily="34" charset="-122"/>
            </a:endParaRPr>
          </a:p>
          <a:p>
            <a:pPr lvl="0"/>
            <a:r>
              <a:rPr sz="1800" dirty="0" err="1" smtClean="0">
                <a:solidFill>
                  <a:schemeClr val="tx1">
                    <a:lumMod val="75000"/>
                    <a:lumOff val="25000"/>
                  </a:schemeClr>
                </a:solidFill>
                <a:latin typeface="微软雅黑" pitchFamily="34" charset="-122"/>
                <a:ea typeface="微软雅黑" pitchFamily="34" charset="-122"/>
              </a:rPr>
              <a:t>个性化功能：文献标记、检索保存、引文下载、引用跟踪、邮件推送</a:t>
            </a:r>
            <a:r>
              <a:rPr lang="en-US" sz="1800" dirty="0" smtClean="0">
                <a:solidFill>
                  <a:schemeClr val="tx1">
                    <a:lumMod val="75000"/>
                    <a:lumOff val="25000"/>
                  </a:schemeClr>
                </a:solidFill>
                <a:latin typeface="微软雅黑" pitchFamily="34" charset="-122"/>
                <a:ea typeface="微软雅黑" pitchFamily="34" charset="-122"/>
              </a:rPr>
              <a:t>…</a:t>
            </a:r>
            <a:endParaRPr sz="1800" dirty="0" smtClean="0">
              <a:solidFill>
                <a:schemeClr val="tx1">
                  <a:lumMod val="75000"/>
                  <a:lumOff val="25000"/>
                </a:schemeClr>
              </a:solidFill>
              <a:latin typeface="微软雅黑" pitchFamily="34" charset="-122"/>
              <a:ea typeface="微软雅黑" pitchFamily="34" charset="-122"/>
            </a:endParaRPr>
          </a:p>
          <a:p>
            <a:pPr lvl="0"/>
            <a:r>
              <a:rPr sz="1800" dirty="0" err="1" smtClean="0">
                <a:solidFill>
                  <a:schemeClr val="tx1">
                    <a:lumMod val="75000"/>
                    <a:lumOff val="25000"/>
                  </a:schemeClr>
                </a:solidFill>
                <a:latin typeface="微软雅黑" pitchFamily="34" charset="-122"/>
                <a:ea typeface="微软雅黑" pitchFamily="34" charset="-122"/>
              </a:rPr>
              <a:t>行业信息：国际会议、行业研究进展、产业发展、职位信息</a:t>
            </a:r>
            <a:r>
              <a:rPr lang="en-US" sz="1800" dirty="0" smtClean="0">
                <a:solidFill>
                  <a:schemeClr val="tx1">
                    <a:lumMod val="75000"/>
                    <a:lumOff val="25000"/>
                  </a:schemeClr>
                </a:solidFill>
                <a:latin typeface="微软雅黑" pitchFamily="34" charset="-122"/>
                <a:ea typeface="微软雅黑" pitchFamily="34" charset="-122"/>
              </a:rPr>
              <a:t>…</a:t>
            </a:r>
            <a:endParaRPr sz="1800" dirty="0" smtClean="0">
              <a:solidFill>
                <a:schemeClr val="tx1">
                  <a:lumMod val="75000"/>
                  <a:lumOff val="25000"/>
                </a:schemeClr>
              </a:solidFill>
              <a:latin typeface="微软雅黑" pitchFamily="34" charset="-122"/>
              <a:ea typeface="微软雅黑" pitchFamily="34" charset="-122"/>
            </a:endParaRPr>
          </a:p>
        </p:txBody>
      </p:sp>
      <p:sp>
        <p:nvSpPr>
          <p:cNvPr id="2" name="页脚占位符 1"/>
          <p:cNvSpPr>
            <a:spLocks noGrp="1"/>
          </p:cNvSpPr>
          <p:nvPr>
            <p:ph type="ftr" sz="quarter" idx="11"/>
          </p:nvPr>
        </p:nvSpPr>
        <p:spPr/>
        <p:txBody>
          <a:bodyPr/>
          <a:lstStyle/>
          <a:p>
            <a:pPr>
              <a:defRPr/>
            </a:pPr>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a:p>
        </p:txBody>
      </p:sp>
      <p:sp>
        <p:nvSpPr>
          <p:cNvPr id="3" name="灯片编号占位符 2"/>
          <p:cNvSpPr>
            <a:spLocks noGrp="1"/>
          </p:cNvSpPr>
          <p:nvPr>
            <p:ph type="sldNum" sz="quarter" idx="12"/>
          </p:nvPr>
        </p:nvSpPr>
        <p:spPr/>
        <p:txBody>
          <a:bodyPr/>
          <a:lstStyle/>
          <a:p>
            <a:fld id="{482E7AA6-1A11-4F54-B86E-211BB401B0FE}" type="slidenum">
              <a:rPr lang="en-US" altLang="zh-CN" smtClean="0"/>
              <a:pPr/>
              <a:t>17</a:t>
            </a:fld>
            <a:endParaRPr lang="en-US"/>
          </a:p>
        </p:txBody>
      </p:sp>
      <p:sp>
        <p:nvSpPr>
          <p:cNvPr id="7" name="Rectangle 2"/>
          <p:cNvSpPr>
            <a:spLocks noGrp="1" noChangeArrowheads="1"/>
          </p:cNvSpPr>
          <p:nvPr>
            <p:ph type="title"/>
          </p:nvPr>
        </p:nvSpPr>
        <p:spPr bwMode="auto">
          <a:xfrm>
            <a:off x="357158" y="1268760"/>
            <a:ext cx="8643998" cy="73215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altLang="zh-CN" sz="3600" b="1" dirty="0" smtClean="0">
                <a:solidFill>
                  <a:schemeClr val="tx1">
                    <a:lumMod val="65000"/>
                    <a:lumOff val="35000"/>
                  </a:schemeClr>
                </a:solidFill>
                <a:latin typeface="微软雅黑" pitchFamily="34" charset="-122"/>
                <a:ea typeface="微软雅黑" pitchFamily="34" charset="-122"/>
                <a:cs typeface="Times New Roman" pitchFamily="18" charset="0"/>
              </a:rPr>
              <a:t>ARC </a:t>
            </a: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平台简介</a:t>
            </a:r>
            <a:endParaRPr sz="3600" b="1" dirty="0" smtClean="0">
              <a:solidFill>
                <a:schemeClr val="tx1">
                  <a:lumMod val="65000"/>
                  <a:lumOff val="35000"/>
                </a:schemeClr>
              </a:solidFill>
              <a:latin typeface="微软雅黑" pitchFamily="34" charset="-122"/>
              <a:ea typeface="微软雅黑" pitchFamily="34" charset="-122"/>
              <a:cs typeface="Times New Roman" pitchFamily="18" charset="0"/>
            </a:endParaRPr>
          </a:p>
        </p:txBody>
      </p:sp>
      <p:pic>
        <p:nvPicPr>
          <p:cNvPr id="1026" name="Picture 2"/>
          <p:cNvPicPr>
            <a:picLocks noChangeAspect="1" noChangeArrowheads="1"/>
          </p:cNvPicPr>
          <p:nvPr/>
        </p:nvPicPr>
        <p:blipFill>
          <a:blip r:embed="rId2" cstate="print"/>
          <a:srcRect t="6766" b="32348"/>
          <a:stretch>
            <a:fillRect/>
          </a:stretch>
        </p:blipFill>
        <p:spPr bwMode="auto">
          <a:xfrm>
            <a:off x="35496" y="3717032"/>
            <a:ext cx="9107900" cy="32399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ycia\桌面\Advanced Classical Thermodynamics (AIAA)_副本_副本.png"/>
          <p:cNvPicPr>
            <a:picLocks noChangeAspect="1" noChangeArrowheads="1"/>
          </p:cNvPicPr>
          <p:nvPr/>
        </p:nvPicPr>
        <p:blipFill>
          <a:blip r:embed="rId2" cstate="print"/>
          <a:srcRect/>
          <a:stretch>
            <a:fillRect/>
          </a:stretch>
        </p:blipFill>
        <p:spPr bwMode="auto">
          <a:xfrm>
            <a:off x="3758414" y="2928934"/>
            <a:ext cx="4742676" cy="3276000"/>
          </a:xfrm>
          <a:prstGeom prst="rect">
            <a:avLst/>
          </a:prstGeom>
          <a:noFill/>
        </p:spPr>
      </p:pic>
      <p:sp>
        <p:nvSpPr>
          <p:cNvPr id="8" name="内容占位符 7"/>
          <p:cNvSpPr>
            <a:spLocks noGrp="1"/>
          </p:cNvSpPr>
          <p:nvPr>
            <p:ph idx="1"/>
          </p:nvPr>
        </p:nvSpPr>
        <p:spPr>
          <a:xfrm>
            <a:off x="485804" y="1214422"/>
            <a:ext cx="8229600" cy="1714512"/>
          </a:xfrm>
        </p:spPr>
        <p:txBody>
          <a:bodyPr>
            <a:normAutofit/>
          </a:bodyPr>
          <a:lstStyle/>
          <a:p>
            <a:pPr algn="r">
              <a:lnSpc>
                <a:spcPct val="150000"/>
              </a:lnSpc>
              <a:buNone/>
            </a:pPr>
            <a:r>
              <a:rPr sz="1800" dirty="0" smtClean="0">
                <a:solidFill>
                  <a:schemeClr val="tx1">
                    <a:lumMod val="75000"/>
                    <a:lumOff val="25000"/>
                  </a:schemeClr>
                </a:solidFill>
                <a:latin typeface="微软雅黑" pitchFamily="34" charset="-122"/>
                <a:ea typeface="微软雅黑" pitchFamily="34" charset="-122"/>
              </a:rPr>
              <a:t>两种方式：</a:t>
            </a:r>
            <a:endParaRPr lang="en-US" altLang="zh-CN" sz="1800" dirty="0" smtClean="0">
              <a:solidFill>
                <a:schemeClr val="tx1">
                  <a:lumMod val="75000"/>
                  <a:lumOff val="25000"/>
                </a:schemeClr>
              </a:solidFill>
              <a:latin typeface="微软雅黑" pitchFamily="34" charset="-122"/>
              <a:ea typeface="微软雅黑" pitchFamily="34" charset="-122"/>
            </a:endParaRPr>
          </a:p>
          <a:p>
            <a:pPr algn="r">
              <a:lnSpc>
                <a:spcPct val="150000"/>
              </a:lnSpc>
              <a:buNone/>
            </a:pPr>
            <a:r>
              <a:rPr lang="en-US" altLang="zh-CN" sz="1800" dirty="0" smtClean="0">
                <a:solidFill>
                  <a:schemeClr val="tx1">
                    <a:lumMod val="75000"/>
                    <a:lumOff val="25000"/>
                  </a:schemeClr>
                </a:solidFill>
                <a:latin typeface="微软雅黑" pitchFamily="34" charset="-122"/>
                <a:ea typeface="微软雅黑" pitchFamily="34" charset="-122"/>
              </a:rPr>
              <a:t>--- </a:t>
            </a:r>
            <a:r>
              <a:rPr lang="en-US" altLang="zh-CN" sz="1800" dirty="0" err="1" smtClean="0">
                <a:solidFill>
                  <a:schemeClr val="tx1">
                    <a:lumMod val="75000"/>
                    <a:lumOff val="25000"/>
                  </a:schemeClr>
                </a:solidFill>
                <a:latin typeface="微软雅黑" pitchFamily="34" charset="-122"/>
                <a:ea typeface="微软雅黑" pitchFamily="34" charset="-122"/>
              </a:rPr>
              <a:t>ARC</a:t>
            </a:r>
            <a:r>
              <a:rPr sz="1800" dirty="0" err="1" smtClean="0">
                <a:solidFill>
                  <a:schemeClr val="tx1">
                    <a:lumMod val="75000"/>
                    <a:lumOff val="25000"/>
                  </a:schemeClr>
                </a:solidFill>
                <a:latin typeface="微软雅黑" pitchFamily="34" charset="-122"/>
                <a:ea typeface="微软雅黑" pitchFamily="34" charset="-122"/>
              </a:rPr>
              <a:t>平台网址：</a:t>
            </a:r>
            <a:r>
              <a:rPr lang="en-US" sz="1800" dirty="0" err="1">
                <a:solidFill>
                  <a:schemeClr val="tx1">
                    <a:lumMod val="75000"/>
                    <a:lumOff val="25000"/>
                  </a:schemeClr>
                </a:solidFill>
                <a:latin typeface="微软雅黑" pitchFamily="34" charset="-122"/>
                <a:ea typeface="微软雅黑" pitchFamily="34" charset="-122"/>
                <a:hlinkClick r:id="rId3"/>
              </a:rPr>
              <a:t>http</a:t>
            </a:r>
            <a:r>
              <a:rPr lang="en-US" sz="1800" dirty="0">
                <a:solidFill>
                  <a:schemeClr val="tx1">
                    <a:lumMod val="75000"/>
                    <a:lumOff val="25000"/>
                  </a:schemeClr>
                </a:solidFill>
                <a:latin typeface="微软雅黑" pitchFamily="34" charset="-122"/>
                <a:ea typeface="微软雅黑" pitchFamily="34" charset="-122"/>
                <a:hlinkClick r:id="rId3"/>
              </a:rPr>
              <a:t>://arc.aiaa.org</a:t>
            </a:r>
            <a:r>
              <a:rPr lang="en-US" sz="1800" dirty="0" smtClean="0">
                <a:solidFill>
                  <a:schemeClr val="tx1">
                    <a:lumMod val="75000"/>
                    <a:lumOff val="25000"/>
                  </a:schemeClr>
                </a:solidFill>
                <a:latin typeface="微软雅黑" pitchFamily="34" charset="-122"/>
                <a:ea typeface="微软雅黑" pitchFamily="34" charset="-122"/>
                <a:hlinkClick r:id="rId3"/>
              </a:rPr>
              <a:t>/</a:t>
            </a:r>
            <a:endParaRPr lang="en-US" sz="1800" dirty="0" smtClean="0">
              <a:solidFill>
                <a:schemeClr val="tx1">
                  <a:lumMod val="75000"/>
                  <a:lumOff val="25000"/>
                </a:schemeClr>
              </a:solidFill>
              <a:latin typeface="微软雅黑" pitchFamily="34" charset="-122"/>
              <a:ea typeface="微软雅黑" pitchFamily="34" charset="-122"/>
            </a:endParaRPr>
          </a:p>
          <a:p>
            <a:pPr algn="r">
              <a:lnSpc>
                <a:spcPct val="150000"/>
              </a:lnSpc>
              <a:buNone/>
            </a:pPr>
            <a:r>
              <a:rPr lang="en-US" altLang="zh-CN" sz="1800" dirty="0" smtClean="0">
                <a:solidFill>
                  <a:schemeClr val="tx1">
                    <a:lumMod val="75000"/>
                    <a:lumOff val="25000"/>
                  </a:schemeClr>
                </a:solidFill>
                <a:latin typeface="微软雅黑" pitchFamily="34" charset="-122"/>
                <a:ea typeface="微软雅黑" pitchFamily="34" charset="-122"/>
              </a:rPr>
              <a:t>--- </a:t>
            </a:r>
            <a:r>
              <a:rPr sz="1800" dirty="0" smtClean="0">
                <a:solidFill>
                  <a:schemeClr val="tx1">
                    <a:lumMod val="75000"/>
                    <a:lumOff val="25000"/>
                  </a:schemeClr>
                </a:solidFill>
                <a:latin typeface="微软雅黑" pitchFamily="34" charset="-122"/>
                <a:ea typeface="微软雅黑" pitchFamily="34" charset="-122"/>
              </a:rPr>
              <a:t>由</a:t>
            </a:r>
            <a:r>
              <a:rPr lang="en-US" altLang="zh-CN" sz="1800" dirty="0" smtClean="0">
                <a:solidFill>
                  <a:schemeClr val="tx1">
                    <a:lumMod val="75000"/>
                    <a:lumOff val="25000"/>
                  </a:schemeClr>
                </a:solidFill>
                <a:latin typeface="微软雅黑" pitchFamily="34" charset="-122"/>
                <a:ea typeface="微软雅黑" pitchFamily="34" charset="-122"/>
              </a:rPr>
              <a:t>AIAA</a:t>
            </a:r>
            <a:r>
              <a:rPr sz="1800" dirty="0" smtClean="0">
                <a:solidFill>
                  <a:schemeClr val="tx1">
                    <a:lumMod val="75000"/>
                    <a:lumOff val="25000"/>
                  </a:schemeClr>
                </a:solidFill>
                <a:latin typeface="微软雅黑" pitchFamily="34" charset="-122"/>
                <a:ea typeface="微软雅黑" pitchFamily="34" charset="-122"/>
              </a:rPr>
              <a:t>主页进入，</a:t>
            </a:r>
            <a:r>
              <a:rPr lang="en-US" altLang="zh-CN" sz="1800" dirty="0" smtClean="0">
                <a:solidFill>
                  <a:schemeClr val="tx1">
                    <a:lumMod val="75000"/>
                    <a:lumOff val="25000"/>
                  </a:schemeClr>
                </a:solidFill>
                <a:latin typeface="微软雅黑" pitchFamily="34" charset="-122"/>
                <a:ea typeface="微软雅黑" pitchFamily="34" charset="-122"/>
              </a:rPr>
              <a:t>AIAA</a:t>
            </a:r>
            <a:r>
              <a:rPr sz="1800" dirty="0" smtClean="0">
                <a:solidFill>
                  <a:schemeClr val="tx1">
                    <a:lumMod val="75000"/>
                    <a:lumOff val="25000"/>
                  </a:schemeClr>
                </a:solidFill>
                <a:latin typeface="微软雅黑" pitchFamily="34" charset="-122"/>
                <a:ea typeface="微软雅黑" pitchFamily="34" charset="-122"/>
              </a:rPr>
              <a:t>主页网址：</a:t>
            </a:r>
            <a:r>
              <a:rPr lang="en-US" sz="1800" dirty="0">
                <a:solidFill>
                  <a:schemeClr val="tx1">
                    <a:lumMod val="75000"/>
                    <a:lumOff val="25000"/>
                  </a:schemeClr>
                </a:solidFill>
                <a:latin typeface="微软雅黑" pitchFamily="34" charset="-122"/>
                <a:ea typeface="微软雅黑" pitchFamily="34" charset="-122"/>
                <a:hlinkClick r:id="rId4"/>
              </a:rPr>
              <a:t>https://</a:t>
            </a:r>
            <a:r>
              <a:rPr lang="en-US" sz="1800" dirty="0" err="1">
                <a:solidFill>
                  <a:schemeClr val="tx1">
                    <a:lumMod val="75000"/>
                    <a:lumOff val="25000"/>
                  </a:schemeClr>
                </a:solidFill>
                <a:latin typeface="微软雅黑" pitchFamily="34" charset="-122"/>
                <a:ea typeface="微软雅黑" pitchFamily="34" charset="-122"/>
                <a:hlinkClick r:id="rId4"/>
              </a:rPr>
              <a:t>www.aiaa.org</a:t>
            </a:r>
            <a:r>
              <a:rPr lang="en-US" sz="1800" dirty="0" smtClean="0">
                <a:solidFill>
                  <a:schemeClr val="tx1">
                    <a:lumMod val="75000"/>
                    <a:lumOff val="25000"/>
                  </a:schemeClr>
                </a:solidFill>
                <a:latin typeface="微软雅黑" pitchFamily="34" charset="-122"/>
                <a:ea typeface="微软雅黑" pitchFamily="34" charset="-122"/>
                <a:hlinkClick r:id="rId4"/>
              </a:rPr>
              <a:t>/</a:t>
            </a:r>
            <a:r>
              <a:rPr lang="en-US" sz="1800" dirty="0" smtClean="0">
                <a:solidFill>
                  <a:schemeClr val="tx1">
                    <a:lumMod val="75000"/>
                    <a:lumOff val="25000"/>
                  </a:schemeClr>
                </a:solidFill>
                <a:latin typeface="微软雅黑" pitchFamily="34" charset="-122"/>
                <a:ea typeface="微软雅黑" pitchFamily="34" charset="-122"/>
              </a:rPr>
              <a:t> </a:t>
            </a:r>
            <a:endParaRPr lang="zh-CN" altLang="en-US" sz="1800" dirty="0">
              <a:solidFill>
                <a:schemeClr val="tx1">
                  <a:lumMod val="75000"/>
                  <a:lumOff val="25000"/>
                </a:schemeClr>
              </a:solidFill>
              <a:latin typeface="微软雅黑" pitchFamily="34" charset="-122"/>
              <a:ea typeface="微软雅黑" pitchFamily="34" charset="-122"/>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18</a:t>
            </a:fld>
            <a:endParaRPr lang="en-US"/>
          </a:p>
        </p:txBody>
      </p:sp>
      <p:sp>
        <p:nvSpPr>
          <p:cNvPr id="10" name="圆角矩形 9"/>
          <p:cNvSpPr/>
          <p:nvPr/>
        </p:nvSpPr>
        <p:spPr>
          <a:xfrm>
            <a:off x="3786182" y="4535498"/>
            <a:ext cx="1143008" cy="39370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线形标注 2(无边框) 10"/>
          <p:cNvSpPr/>
          <p:nvPr/>
        </p:nvSpPr>
        <p:spPr>
          <a:xfrm>
            <a:off x="571472" y="3392490"/>
            <a:ext cx="2071702" cy="1214446"/>
          </a:xfrm>
          <a:prstGeom prst="callout2">
            <a:avLst>
              <a:gd name="adj1" fmla="val 18750"/>
              <a:gd name="adj2" fmla="val 106809"/>
              <a:gd name="adj3" fmla="val 18750"/>
              <a:gd name="adj4" fmla="val 118624"/>
              <a:gd name="adj5" fmla="val 95995"/>
              <a:gd name="adj6" fmla="val 15608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en-US" altLang="zh-CN" dirty="0" smtClean="0">
                <a:solidFill>
                  <a:prstClr val="black"/>
                </a:solidFill>
                <a:latin typeface="微软雅黑" pitchFamily="34" charset="-122"/>
                <a:ea typeface="微软雅黑" pitchFamily="34" charset="-122"/>
              </a:rPr>
              <a:t>AIAA</a:t>
            </a:r>
            <a:r>
              <a:rPr lang="zh-CN" altLang="en-US" dirty="0" smtClean="0">
                <a:solidFill>
                  <a:prstClr val="black"/>
                </a:solidFill>
                <a:latin typeface="微软雅黑" pitchFamily="34" charset="-122"/>
                <a:ea typeface="微软雅黑" pitchFamily="34" charset="-122"/>
              </a:rPr>
              <a:t>主页的</a:t>
            </a:r>
            <a:r>
              <a:rPr lang="en-US" altLang="zh-CN" dirty="0" smtClean="0">
                <a:solidFill>
                  <a:prstClr val="black"/>
                </a:solidFill>
                <a:latin typeface="微软雅黑" pitchFamily="34" charset="-122"/>
                <a:ea typeface="微软雅黑" pitchFamily="34" charset="-122"/>
              </a:rPr>
              <a:t>ARC</a:t>
            </a:r>
            <a:r>
              <a:rPr lang="zh-CN" altLang="en-US" dirty="0" smtClean="0">
                <a:solidFill>
                  <a:prstClr val="black"/>
                </a:solidFill>
                <a:latin typeface="微软雅黑" pitchFamily="34" charset="-122"/>
                <a:ea typeface="微软雅黑" pitchFamily="34" charset="-122"/>
              </a:rPr>
              <a:t>平台链接</a:t>
            </a:r>
          </a:p>
        </p:txBody>
      </p:sp>
      <p:sp>
        <p:nvSpPr>
          <p:cNvPr id="12" name="Rectangle 4"/>
          <p:cNvSpPr>
            <a:spLocks noChangeArrowheads="1"/>
          </p:cNvSpPr>
          <p:nvPr/>
        </p:nvSpPr>
        <p:spPr bwMode="auto">
          <a:xfrm>
            <a:off x="395536" y="1340768"/>
            <a:ext cx="1871563"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进入方式</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19</a:t>
            </a:fld>
            <a:endParaRPr lang="en-US"/>
          </a:p>
        </p:txBody>
      </p:sp>
      <p:pic>
        <p:nvPicPr>
          <p:cNvPr id="90114" name="Picture 2"/>
          <p:cNvPicPr>
            <a:picLocks noChangeAspect="1" noChangeArrowheads="1"/>
          </p:cNvPicPr>
          <p:nvPr/>
        </p:nvPicPr>
        <p:blipFill>
          <a:blip r:embed="rId2" cstate="print"/>
          <a:srcRect/>
          <a:stretch>
            <a:fillRect/>
          </a:stretch>
        </p:blipFill>
        <p:spPr bwMode="auto">
          <a:xfrm>
            <a:off x="1214414" y="2071678"/>
            <a:ext cx="7321402" cy="4205298"/>
          </a:xfrm>
          <a:prstGeom prst="rect">
            <a:avLst/>
          </a:prstGeom>
          <a:noFill/>
          <a:ln w="9525">
            <a:noFill/>
            <a:miter lim="800000"/>
            <a:headEnd/>
            <a:tailEnd/>
          </a:ln>
          <a:effectLst/>
        </p:spPr>
      </p:pic>
      <p:sp>
        <p:nvSpPr>
          <p:cNvPr id="7" name="圆角矩形 6"/>
          <p:cNvSpPr/>
          <p:nvPr/>
        </p:nvSpPr>
        <p:spPr>
          <a:xfrm>
            <a:off x="1285852" y="3071810"/>
            <a:ext cx="7143800" cy="50006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8" name="线形标注 2(无边框) 7"/>
          <p:cNvSpPr/>
          <p:nvPr/>
        </p:nvSpPr>
        <p:spPr>
          <a:xfrm>
            <a:off x="6084168" y="4005064"/>
            <a:ext cx="2714644" cy="1214446"/>
          </a:xfrm>
          <a:prstGeom prst="callout2">
            <a:avLst>
              <a:gd name="adj1" fmla="val -2944"/>
              <a:gd name="adj2" fmla="val 47433"/>
              <a:gd name="adj3" fmla="val -19533"/>
              <a:gd name="adj4" fmla="val 47260"/>
              <a:gd name="adj5" fmla="val -36087"/>
              <a:gd name="adj6" fmla="val 4748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en-US" altLang="zh-CN" dirty="0" smtClean="0">
                <a:solidFill>
                  <a:prstClr val="black"/>
                </a:solidFill>
                <a:latin typeface="微软雅黑" pitchFamily="34" charset="-122"/>
                <a:ea typeface="微软雅黑" pitchFamily="34" charset="-122"/>
              </a:rPr>
              <a:t>ARC</a:t>
            </a:r>
            <a:r>
              <a:rPr lang="zh-CN" altLang="en-US" dirty="0" smtClean="0">
                <a:solidFill>
                  <a:prstClr val="black"/>
                </a:solidFill>
                <a:latin typeface="微软雅黑" pitchFamily="34" charset="-122"/>
                <a:ea typeface="微软雅黑" pitchFamily="34" charset="-122"/>
              </a:rPr>
              <a:t>平台主页，导航条，选择所需资源类型</a:t>
            </a:r>
          </a:p>
        </p:txBody>
      </p:sp>
      <p:sp>
        <p:nvSpPr>
          <p:cNvPr id="9" name="圆角矩形 8"/>
          <p:cNvSpPr/>
          <p:nvPr/>
        </p:nvSpPr>
        <p:spPr>
          <a:xfrm>
            <a:off x="1357290" y="4000504"/>
            <a:ext cx="1419236" cy="228601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0" name="圆角矩形 9"/>
          <p:cNvSpPr/>
          <p:nvPr/>
        </p:nvSpPr>
        <p:spPr>
          <a:xfrm>
            <a:off x="5500694" y="2285992"/>
            <a:ext cx="2928958" cy="71438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线形标注 2(无边框) 10"/>
          <p:cNvSpPr/>
          <p:nvPr/>
        </p:nvSpPr>
        <p:spPr>
          <a:xfrm>
            <a:off x="7000892" y="1000108"/>
            <a:ext cx="1785950" cy="1214446"/>
          </a:xfrm>
          <a:prstGeom prst="callout2">
            <a:avLst>
              <a:gd name="adj1" fmla="val 33030"/>
              <a:gd name="adj2" fmla="val -1769"/>
              <a:gd name="adj3" fmla="val 33030"/>
              <a:gd name="adj4" fmla="val -14671"/>
              <a:gd name="adj5" fmla="val 106379"/>
              <a:gd name="adj6" fmla="val -4743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检索区，始终位于页面右上方</a:t>
            </a:r>
          </a:p>
        </p:txBody>
      </p:sp>
      <p:sp>
        <p:nvSpPr>
          <p:cNvPr id="12" name="线形标注 2(无边框) 11"/>
          <p:cNvSpPr/>
          <p:nvPr/>
        </p:nvSpPr>
        <p:spPr>
          <a:xfrm>
            <a:off x="71438" y="4071942"/>
            <a:ext cx="928662" cy="857256"/>
          </a:xfrm>
          <a:prstGeom prst="callout2">
            <a:avLst>
              <a:gd name="adj1" fmla="val 18750"/>
              <a:gd name="adj2" fmla="val 106809"/>
              <a:gd name="adj3" fmla="val 18750"/>
              <a:gd name="adj4" fmla="val 118624"/>
              <a:gd name="adj5" fmla="val 47206"/>
              <a:gd name="adj6" fmla="val 13834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按学科浏览</a:t>
            </a:r>
          </a:p>
        </p:txBody>
      </p:sp>
      <p:sp>
        <p:nvSpPr>
          <p:cNvPr id="14" name="Rectangle 4"/>
          <p:cNvSpPr>
            <a:spLocks noChangeArrowheads="1"/>
          </p:cNvSpPr>
          <p:nvPr/>
        </p:nvSpPr>
        <p:spPr bwMode="auto">
          <a:xfrm>
            <a:off x="395536" y="1340768"/>
            <a:ext cx="2952328" cy="633413"/>
          </a:xfrm>
          <a:prstGeom prst="rect">
            <a:avLst/>
          </a:prstGeom>
          <a:noFill/>
          <a:ln w="9525">
            <a:noFill/>
            <a:miter lim="800000"/>
            <a:headEnd/>
            <a:tailEnd/>
          </a:ln>
        </p:spPr>
        <p:txBody>
          <a:bodyPr/>
          <a:lstStyle/>
          <a:p>
            <a:r>
              <a:rPr lang="en-US" altLang="zh-CN" sz="3200" b="1" dirty="0" smtClean="0">
                <a:solidFill>
                  <a:schemeClr val="tx1">
                    <a:lumMod val="65000"/>
                    <a:lumOff val="35000"/>
                  </a:schemeClr>
                </a:solidFill>
                <a:latin typeface="微软雅黑" pitchFamily="34" charset="-122"/>
                <a:ea typeface="微软雅黑" pitchFamily="34" charset="-122"/>
                <a:cs typeface="Times New Roman" pitchFamily="18" charset="0"/>
              </a:rPr>
              <a:t>ARC </a:t>
            </a:r>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平台主页</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500"/>
                                        <p:tgtEl>
                                          <p:spTgt spid="1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500"/>
                                        <p:tgtEl>
                                          <p:spTgt spid="9"/>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a:grpSpLocks/>
          </p:cNvGrpSpPr>
          <p:nvPr/>
        </p:nvGrpSpPr>
        <p:grpSpPr bwMode="auto">
          <a:xfrm>
            <a:off x="2095034" y="2252523"/>
            <a:ext cx="3989134" cy="888445"/>
            <a:chOff x="4247964" y="2057753"/>
            <a:chExt cx="3990093" cy="888157"/>
          </a:xfrm>
        </p:grpSpPr>
        <p:sp>
          <p:nvSpPr>
            <p:cNvPr id="7" name="TextBox 6"/>
            <p:cNvSpPr txBox="1"/>
            <p:nvPr/>
          </p:nvSpPr>
          <p:spPr>
            <a:xfrm>
              <a:off x="5003796" y="2057753"/>
              <a:ext cx="2554518" cy="461515"/>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 </a:t>
              </a:r>
              <a:r>
                <a:rPr lang="zh-CN" altLang="en-US" sz="2400" dirty="0" smtClean="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3224734" cy="369212"/>
            </a:xfrm>
            <a:prstGeom prst="rect">
              <a:avLst/>
            </a:prstGeom>
            <a:noFill/>
          </p:spPr>
          <p:txBody>
            <a:bodyPr wrap="none">
              <a:spAutoFit/>
            </a:bodyPr>
            <a:lstStyle/>
            <a:p>
              <a:pPr fontAlgn="auto">
                <a:spcBef>
                  <a:spcPts val="0"/>
                </a:spcBef>
                <a:spcAft>
                  <a:spcPts val="0"/>
                </a:spcAft>
                <a:defRPr/>
              </a:pP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背景、学会、出版物简介</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3" name="组合 16"/>
          <p:cNvGrpSpPr>
            <a:grpSpLocks/>
          </p:cNvGrpSpPr>
          <p:nvPr/>
        </p:nvGrpSpPr>
        <p:grpSpPr bwMode="auto">
          <a:xfrm>
            <a:off x="2100713" y="3624865"/>
            <a:ext cx="4982739" cy="812247"/>
            <a:chOff x="4247964" y="2057753"/>
            <a:chExt cx="4982879" cy="811369"/>
          </a:xfrm>
        </p:grpSpPr>
        <p:sp>
          <p:nvSpPr>
            <p:cNvPr id="11" name="TextBox 10"/>
            <p:cNvSpPr txBox="1">
              <a:spLocks noChangeArrowheads="1"/>
            </p:cNvSpPr>
            <p:nvPr/>
          </p:nvSpPr>
          <p:spPr bwMode="auto">
            <a:xfrm>
              <a:off x="5003661" y="2057753"/>
              <a:ext cx="3169546" cy="461166"/>
            </a:xfrm>
            <a:prstGeom prst="rect">
              <a:avLst/>
            </a:prstGeom>
            <a:noFill/>
            <a:ln w="9525">
              <a:noFill/>
              <a:miter lim="800000"/>
              <a:headEnd/>
              <a:tailEnd/>
            </a:ln>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 </a:t>
              </a:r>
              <a:r>
                <a:rPr lang="zh-CN" altLang="en-US" sz="2400" dirty="0" smtClean="0">
                  <a:solidFill>
                    <a:schemeClr val="tx1">
                      <a:lumMod val="95000"/>
                      <a:lumOff val="5000"/>
                    </a:schemeClr>
                  </a:solidFill>
                  <a:latin typeface="微软雅黑" pitchFamily="34" charset="-122"/>
                  <a:ea typeface="微软雅黑" pitchFamily="34" charset="-122"/>
                </a:rPr>
                <a:t>数据库使用说明</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0" y="2500189"/>
              <a:ext cx="4217683"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——ARC</a:t>
              </a:r>
              <a:r>
                <a:rPr lang="zh-CN" altLang="en-US" dirty="0" smtClean="0">
                  <a:solidFill>
                    <a:schemeClr val="tx1">
                      <a:lumMod val="95000"/>
                      <a:lumOff val="5000"/>
                    </a:schemeClr>
                  </a:solidFill>
                  <a:latin typeface="微软雅黑" pitchFamily="34" charset="-122"/>
                  <a:ea typeface="微软雅黑" pitchFamily="34" charset="-122"/>
                </a:rPr>
                <a:t>平台介绍、期刊、会议录浏览</a:t>
              </a:r>
              <a:endParaRPr lang="zh-CN" altLang="en-US" dirty="0" smtClean="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4" name="组合 20"/>
          <p:cNvGrpSpPr>
            <a:grpSpLocks/>
          </p:cNvGrpSpPr>
          <p:nvPr/>
        </p:nvGrpSpPr>
        <p:grpSpPr bwMode="auto">
          <a:xfrm>
            <a:off x="2096300" y="4921011"/>
            <a:ext cx="5904724" cy="812245"/>
            <a:chOff x="4247964" y="2057753"/>
            <a:chExt cx="5905246" cy="811368"/>
          </a:xfrm>
        </p:grpSpPr>
        <p:sp>
          <p:nvSpPr>
            <p:cNvPr id="15" name="TextBox 14"/>
            <p:cNvSpPr txBox="1"/>
            <p:nvPr/>
          </p:nvSpPr>
          <p:spPr>
            <a:xfrm>
              <a:off x="5003681" y="2057753"/>
              <a:ext cx="2246327" cy="461167"/>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 </a:t>
              </a:r>
              <a:r>
                <a:rPr lang="zh-CN" altLang="en-US" sz="2400" dirty="0" smtClean="0">
                  <a:solidFill>
                    <a:schemeClr val="tx1">
                      <a:lumMod val="95000"/>
                      <a:lumOff val="5000"/>
                    </a:schemeClr>
                  </a:solidFill>
                  <a:latin typeface="微软雅黑" pitchFamily="34" charset="-122"/>
                  <a:ea typeface="微软雅黑" pitchFamily="34" charset="-122"/>
                </a:rPr>
                <a:t>其它信息</a:t>
              </a:r>
              <a:endParaRPr lang="en-US" altLang="zh-CN" sz="2400" dirty="0" smtClean="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5140003"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行业动态、宇航科学职业发展、职位申请等</a:t>
              </a:r>
              <a:endParaRPr lang="zh-CN" altLang="en-US" kern="0" dirty="0">
                <a:solidFill>
                  <a:schemeClr val="tx1">
                    <a:lumMod val="95000"/>
                    <a:lumOff val="5000"/>
                  </a:schemeClr>
                </a:solidFill>
                <a:latin typeface="微软雅黑" pitchFamily="34" charset="-122"/>
                <a:ea typeface="微软雅黑" pitchFamily="34" charset="-122"/>
              </a:endParaRPr>
            </a:p>
          </p:txBody>
        </p:sp>
      </p:grpSp>
      <p:sp>
        <p:nvSpPr>
          <p:cNvPr id="19" name="标题 24"/>
          <p:cNvSpPr txBox="1">
            <a:spLocks/>
          </p:cNvSpPr>
          <p:nvPr/>
        </p:nvSpPr>
        <p:spPr bwMode="auto">
          <a:xfrm>
            <a:off x="357158" y="1124744"/>
            <a:ext cx="8229600" cy="704850"/>
          </a:xfrm>
          <a:prstGeom prst="rect">
            <a:avLst/>
          </a:prstGeom>
          <a:noFill/>
          <a:ln w="9525">
            <a:noFill/>
            <a:miter lim="800000"/>
            <a:headEnd/>
            <a:tailEnd/>
          </a:ln>
        </p:spPr>
        <p:txBody>
          <a:bodyPr anchor="ctr"/>
          <a:lstStyle/>
          <a:p>
            <a:pPr algn="r"/>
            <a:r>
              <a:rPr lang="zh-CN" altLang="en-US" sz="4000" b="1" dirty="0" smtClean="0">
                <a:solidFill>
                  <a:schemeClr val="tx1">
                    <a:lumMod val="95000"/>
                    <a:lumOff val="5000"/>
                  </a:schemeClr>
                </a:solidFill>
                <a:latin typeface="微软雅黑" pitchFamily="34" charset="-122"/>
                <a:ea typeface="微软雅黑" pitchFamily="34" charset="-122"/>
              </a:rPr>
              <a:t>提纲</a:t>
            </a:r>
            <a:r>
              <a:rPr lang="en-US" altLang="zh-CN" sz="3200" dirty="0" smtClean="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2</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25"/>
                                      </p:to>
                                    </p:set>
                                    <p:animEffect filter="image" prLst="opacity: 0.25">
                                      <p:cBhvr rctx="IE">
                                        <p:cTn id="1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20</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357158" y="2204864"/>
            <a:ext cx="8152336" cy="2143140"/>
          </a:xfrm>
          <a:prstGeom prst="rect">
            <a:avLst/>
          </a:prstGeom>
          <a:noFill/>
          <a:ln w="9525">
            <a:noFill/>
            <a:miter lim="800000"/>
            <a:headEnd/>
            <a:tailEnd/>
          </a:ln>
          <a:effectLst/>
        </p:spPr>
      </p:pic>
      <p:sp>
        <p:nvSpPr>
          <p:cNvPr id="8" name="线形标注 2(无边框) 7"/>
          <p:cNvSpPr/>
          <p:nvPr/>
        </p:nvSpPr>
        <p:spPr>
          <a:xfrm>
            <a:off x="500034" y="4562318"/>
            <a:ext cx="2714644" cy="1500198"/>
          </a:xfrm>
          <a:prstGeom prst="callout2">
            <a:avLst>
              <a:gd name="adj1" fmla="val 18750"/>
              <a:gd name="adj2" fmla="val 106809"/>
              <a:gd name="adj3" fmla="val 18750"/>
              <a:gd name="adj4" fmla="val 118624"/>
              <a:gd name="adj5" fmla="val -29691"/>
              <a:gd name="adj6" fmla="val 15492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可根据关键词、文章</a:t>
            </a:r>
            <a:r>
              <a:rPr lang="en-US" altLang="zh-CN" dirty="0" smtClean="0">
                <a:solidFill>
                  <a:prstClr val="black"/>
                </a:solidFill>
                <a:latin typeface="微软雅黑" pitchFamily="34" charset="-122"/>
                <a:ea typeface="微软雅黑" pitchFamily="34" charset="-122"/>
              </a:rPr>
              <a:t>/</a:t>
            </a:r>
            <a:r>
              <a:rPr lang="zh-CN" altLang="en-US" dirty="0" smtClean="0">
                <a:solidFill>
                  <a:prstClr val="black"/>
                </a:solidFill>
                <a:latin typeface="微软雅黑" pitchFamily="34" charset="-122"/>
                <a:ea typeface="微软雅黑" pitchFamily="34" charset="-122"/>
              </a:rPr>
              <a:t>书名、作者、</a:t>
            </a:r>
            <a:r>
              <a:rPr lang="en-US" altLang="zh-CN" dirty="0" smtClean="0">
                <a:solidFill>
                  <a:prstClr val="black"/>
                </a:solidFill>
                <a:latin typeface="微软雅黑" pitchFamily="34" charset="-122"/>
                <a:ea typeface="微软雅黑" pitchFamily="34" charset="-122"/>
              </a:rPr>
              <a:t>DOI/ISBN</a:t>
            </a:r>
            <a:r>
              <a:rPr lang="zh-CN" altLang="en-US" dirty="0" smtClean="0">
                <a:solidFill>
                  <a:prstClr val="black"/>
                </a:solidFill>
                <a:latin typeface="微软雅黑" pitchFamily="34" charset="-122"/>
                <a:ea typeface="微软雅黑" pitchFamily="34" charset="-122"/>
              </a:rPr>
              <a:t>号进行简单搜索</a:t>
            </a:r>
          </a:p>
        </p:txBody>
      </p:sp>
      <p:sp>
        <p:nvSpPr>
          <p:cNvPr id="9" name="圆角矩形 8"/>
          <p:cNvSpPr/>
          <p:nvPr/>
        </p:nvSpPr>
        <p:spPr>
          <a:xfrm>
            <a:off x="2643174" y="2276302"/>
            <a:ext cx="3214710" cy="64294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0" name="圆角矩形 9"/>
          <p:cNvSpPr/>
          <p:nvPr/>
        </p:nvSpPr>
        <p:spPr>
          <a:xfrm>
            <a:off x="3071802" y="3562186"/>
            <a:ext cx="3929090" cy="57150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圆角矩形 10"/>
          <p:cNvSpPr/>
          <p:nvPr/>
        </p:nvSpPr>
        <p:spPr>
          <a:xfrm>
            <a:off x="6715140" y="2347740"/>
            <a:ext cx="1785950" cy="7858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2" name="线形标注 2(无边框) 11"/>
          <p:cNvSpPr/>
          <p:nvPr/>
        </p:nvSpPr>
        <p:spPr>
          <a:xfrm>
            <a:off x="4643438" y="4776632"/>
            <a:ext cx="2071702" cy="928694"/>
          </a:xfrm>
          <a:prstGeom prst="callout2">
            <a:avLst>
              <a:gd name="adj1" fmla="val 18750"/>
              <a:gd name="adj2" fmla="val 112136"/>
              <a:gd name="adj3" fmla="val 18750"/>
              <a:gd name="adj4" fmla="val 128517"/>
              <a:gd name="adj5" fmla="val -171240"/>
              <a:gd name="adj6" fmla="val 16896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如需精确搜索，点击此处</a:t>
            </a:r>
          </a:p>
        </p:txBody>
      </p:sp>
      <p:sp>
        <p:nvSpPr>
          <p:cNvPr id="14" name="Rectangle 4"/>
          <p:cNvSpPr>
            <a:spLocks noChangeArrowheads="1"/>
          </p:cNvSpPr>
          <p:nvPr/>
        </p:nvSpPr>
        <p:spPr bwMode="auto">
          <a:xfrm>
            <a:off x="395536" y="1340768"/>
            <a:ext cx="2952328"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快速检索</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5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500"/>
                                        <p:tgtEl>
                                          <p:spTgt spid="1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21</a:t>
            </a:fld>
            <a:endParaRPr lang="en-US"/>
          </a:p>
        </p:txBody>
      </p:sp>
      <p:pic>
        <p:nvPicPr>
          <p:cNvPr id="3075" name="Picture 3" descr="C:\Documents and Settings\Lycia\桌面\Search Results (AIAA)_副本.jpg"/>
          <p:cNvPicPr>
            <a:picLocks noChangeAspect="1" noChangeArrowheads="1"/>
          </p:cNvPicPr>
          <p:nvPr/>
        </p:nvPicPr>
        <p:blipFill>
          <a:blip r:embed="rId2" cstate="print"/>
          <a:srcRect/>
          <a:stretch>
            <a:fillRect/>
          </a:stretch>
        </p:blipFill>
        <p:spPr bwMode="auto">
          <a:xfrm>
            <a:off x="4044574" y="801376"/>
            <a:ext cx="4832602" cy="6012000"/>
          </a:xfrm>
          <a:prstGeom prst="rect">
            <a:avLst/>
          </a:prstGeom>
          <a:noFill/>
        </p:spPr>
      </p:pic>
      <p:sp>
        <p:nvSpPr>
          <p:cNvPr id="8" name="线形标注 2(无边框) 7"/>
          <p:cNvSpPr/>
          <p:nvPr/>
        </p:nvSpPr>
        <p:spPr>
          <a:xfrm>
            <a:off x="1115616" y="2087260"/>
            <a:ext cx="2071702" cy="500066"/>
          </a:xfrm>
          <a:prstGeom prst="callout2">
            <a:avLst>
              <a:gd name="adj1" fmla="val 18750"/>
              <a:gd name="adj2" fmla="val 106809"/>
              <a:gd name="adj3" fmla="val 18750"/>
              <a:gd name="adj4" fmla="val 118624"/>
              <a:gd name="adj5" fmla="val 69578"/>
              <a:gd name="adj6" fmla="val 14004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输入详细信息</a:t>
            </a:r>
          </a:p>
        </p:txBody>
      </p:sp>
      <p:sp>
        <p:nvSpPr>
          <p:cNvPr id="9" name="线形标注 2(无边框) 8"/>
          <p:cNvSpPr/>
          <p:nvPr/>
        </p:nvSpPr>
        <p:spPr>
          <a:xfrm>
            <a:off x="1115616" y="3301706"/>
            <a:ext cx="2071702" cy="500066"/>
          </a:xfrm>
          <a:prstGeom prst="callout2">
            <a:avLst>
              <a:gd name="adj1" fmla="val 18750"/>
              <a:gd name="adj2" fmla="val 106809"/>
              <a:gd name="adj3" fmla="val 18750"/>
              <a:gd name="adj4" fmla="val 118624"/>
              <a:gd name="adj5" fmla="val 82188"/>
              <a:gd name="adj6" fmla="val 140803"/>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选择出版物类型</a:t>
            </a:r>
          </a:p>
        </p:txBody>
      </p:sp>
      <p:sp>
        <p:nvSpPr>
          <p:cNvPr id="10" name="线形标注 2(无边框) 9"/>
          <p:cNvSpPr/>
          <p:nvPr/>
        </p:nvSpPr>
        <p:spPr>
          <a:xfrm>
            <a:off x="1115616" y="4158962"/>
            <a:ext cx="2071702" cy="785818"/>
          </a:xfrm>
          <a:prstGeom prst="callout2">
            <a:avLst>
              <a:gd name="adj1" fmla="val 18750"/>
              <a:gd name="adj2" fmla="val 106809"/>
              <a:gd name="adj3" fmla="val 18750"/>
              <a:gd name="adj4" fmla="val 118624"/>
              <a:gd name="adj5" fmla="val 105690"/>
              <a:gd name="adj6" fmla="val 14384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选择出版物发行年份</a:t>
            </a:r>
          </a:p>
        </p:txBody>
      </p:sp>
      <p:sp>
        <p:nvSpPr>
          <p:cNvPr id="11" name="线形标注 2(无边框) 10"/>
          <p:cNvSpPr/>
          <p:nvPr/>
        </p:nvSpPr>
        <p:spPr>
          <a:xfrm>
            <a:off x="1115616" y="5659160"/>
            <a:ext cx="2071702" cy="500066"/>
          </a:xfrm>
          <a:prstGeom prst="callout2">
            <a:avLst>
              <a:gd name="adj1" fmla="val 18750"/>
              <a:gd name="adj2" fmla="val 106809"/>
              <a:gd name="adj3" fmla="val 18750"/>
              <a:gd name="adj4" fmla="val 118624"/>
              <a:gd name="adj5" fmla="val 111656"/>
              <a:gd name="adj6" fmla="val 14238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检索历史</a:t>
            </a:r>
          </a:p>
        </p:txBody>
      </p:sp>
      <p:sp>
        <p:nvSpPr>
          <p:cNvPr id="12" name="圆角矩形 11"/>
          <p:cNvSpPr/>
          <p:nvPr/>
        </p:nvSpPr>
        <p:spPr>
          <a:xfrm>
            <a:off x="4044574" y="1087128"/>
            <a:ext cx="1714512" cy="214314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3" name="圆角矩形 12"/>
          <p:cNvSpPr/>
          <p:nvPr/>
        </p:nvSpPr>
        <p:spPr>
          <a:xfrm>
            <a:off x="4044574" y="3301706"/>
            <a:ext cx="1714512" cy="156211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4" name="圆角矩形 13"/>
          <p:cNvSpPr/>
          <p:nvPr/>
        </p:nvSpPr>
        <p:spPr>
          <a:xfrm>
            <a:off x="4044574" y="4873318"/>
            <a:ext cx="1714512" cy="9287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5" name="圆角矩形 14"/>
          <p:cNvSpPr/>
          <p:nvPr/>
        </p:nvSpPr>
        <p:spPr>
          <a:xfrm>
            <a:off x="4044574" y="5802036"/>
            <a:ext cx="1714512" cy="9287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7" name="Rectangle 4"/>
          <p:cNvSpPr>
            <a:spLocks noChangeArrowheads="1"/>
          </p:cNvSpPr>
          <p:nvPr/>
        </p:nvSpPr>
        <p:spPr bwMode="auto">
          <a:xfrm>
            <a:off x="395536" y="1340768"/>
            <a:ext cx="2952328"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高级检索</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Lycia\桌面\Show Publications (AIAA)_副本.jpg"/>
          <p:cNvPicPr>
            <a:picLocks noChangeAspect="1" noChangeArrowheads="1"/>
          </p:cNvPicPr>
          <p:nvPr/>
        </p:nvPicPr>
        <p:blipFill>
          <a:blip r:embed="rId2" cstate="print"/>
          <a:srcRect/>
          <a:stretch>
            <a:fillRect/>
          </a:stretch>
        </p:blipFill>
        <p:spPr bwMode="auto">
          <a:xfrm>
            <a:off x="2714612" y="1571612"/>
            <a:ext cx="5364000" cy="4740555"/>
          </a:xfrm>
          <a:prstGeom prst="rect">
            <a:avLst/>
          </a:prstGeom>
          <a:noFill/>
        </p:spPr>
      </p:pic>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22</a:t>
            </a:fld>
            <a:endParaRPr lang="en-US"/>
          </a:p>
        </p:txBody>
      </p:sp>
      <p:sp>
        <p:nvSpPr>
          <p:cNvPr id="8" name="线形标注 2(无边框) 7"/>
          <p:cNvSpPr/>
          <p:nvPr/>
        </p:nvSpPr>
        <p:spPr>
          <a:xfrm>
            <a:off x="428596" y="2143116"/>
            <a:ext cx="1785950" cy="1143008"/>
          </a:xfrm>
          <a:prstGeom prst="callout2">
            <a:avLst>
              <a:gd name="adj1" fmla="val 33417"/>
              <a:gd name="adj2" fmla="val 106809"/>
              <a:gd name="adj3" fmla="val 30750"/>
              <a:gd name="adj4" fmla="val 121098"/>
              <a:gd name="adj5" fmla="val -29467"/>
              <a:gd name="adj6" fmla="val 18800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点击进入全部期刊列表</a:t>
            </a:r>
          </a:p>
        </p:txBody>
      </p:sp>
      <p:sp>
        <p:nvSpPr>
          <p:cNvPr id="10" name="线形标注 2(无边框) 9"/>
          <p:cNvSpPr/>
          <p:nvPr/>
        </p:nvSpPr>
        <p:spPr>
          <a:xfrm>
            <a:off x="428596" y="3643314"/>
            <a:ext cx="1785950" cy="2214578"/>
          </a:xfrm>
          <a:prstGeom prst="callout2">
            <a:avLst>
              <a:gd name="adj1" fmla="val 38245"/>
              <a:gd name="adj2" fmla="val 106809"/>
              <a:gd name="adj3" fmla="val 38245"/>
              <a:gd name="adj4" fmla="val 121098"/>
              <a:gd name="adj5" fmla="val -3078"/>
              <a:gd name="adj6" fmla="val 21019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列出所有在版的和已停刊的期刊，标记有“</a:t>
            </a:r>
            <a:r>
              <a:rPr lang="en-US" altLang="zh-CN" dirty="0" smtClean="0">
                <a:solidFill>
                  <a:prstClr val="black"/>
                </a:solidFill>
                <a:latin typeface="微软雅黑" pitchFamily="34" charset="-122"/>
                <a:ea typeface="微软雅黑" pitchFamily="34" charset="-122"/>
              </a:rPr>
              <a:t>F</a:t>
            </a:r>
            <a:r>
              <a:rPr lang="zh-CN" altLang="en-US" dirty="0" smtClean="0">
                <a:solidFill>
                  <a:prstClr val="black"/>
                </a:solidFill>
                <a:latin typeface="微软雅黑" pitchFamily="34" charset="-122"/>
                <a:ea typeface="微软雅黑" pitchFamily="34" charset="-122"/>
              </a:rPr>
              <a:t>”图标的表示已开通阅读权限（后同）</a:t>
            </a:r>
          </a:p>
        </p:txBody>
      </p:sp>
      <p:sp>
        <p:nvSpPr>
          <p:cNvPr id="11" name="Rectangle 4"/>
          <p:cNvSpPr>
            <a:spLocks noChangeArrowheads="1"/>
          </p:cNvSpPr>
          <p:nvPr/>
        </p:nvSpPr>
        <p:spPr bwMode="auto">
          <a:xfrm>
            <a:off x="395536" y="1340768"/>
            <a:ext cx="2016224"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期刊浏览</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Documents and Settings\Lycia\桌面\AIAA Journal (AIAA)_副本.png"/>
          <p:cNvPicPr>
            <a:picLocks noChangeAspect="1" noChangeArrowheads="1"/>
          </p:cNvPicPr>
          <p:nvPr/>
        </p:nvPicPr>
        <p:blipFill>
          <a:blip r:embed="rId2" cstate="print"/>
          <a:srcRect/>
          <a:stretch>
            <a:fillRect/>
          </a:stretch>
        </p:blipFill>
        <p:spPr bwMode="auto">
          <a:xfrm>
            <a:off x="1500166" y="1903437"/>
            <a:ext cx="7353300" cy="4333875"/>
          </a:xfrm>
          <a:prstGeom prst="rect">
            <a:avLst/>
          </a:prstGeom>
          <a:noFill/>
        </p:spPr>
      </p:pic>
      <p:sp>
        <p:nvSpPr>
          <p:cNvPr id="7" name="线形标注 2(无边框) 6"/>
          <p:cNvSpPr/>
          <p:nvPr/>
        </p:nvSpPr>
        <p:spPr>
          <a:xfrm>
            <a:off x="3995936" y="1412776"/>
            <a:ext cx="2664000" cy="1428760"/>
          </a:xfrm>
          <a:prstGeom prst="callout2">
            <a:avLst>
              <a:gd name="adj1" fmla="val 102275"/>
              <a:gd name="adj2" fmla="val 20030"/>
              <a:gd name="adj3" fmla="val 132647"/>
              <a:gd name="adj4" fmla="val 11059"/>
              <a:gd name="adj5" fmla="val 165776"/>
              <a:gd name="adj6" fmla="val 156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nSpc>
                <a:spcPct val="150000"/>
              </a:lnSpc>
              <a:defRPr/>
            </a:pPr>
            <a:r>
              <a:rPr lang="zh-CN" altLang="en-US" dirty="0" smtClean="0">
                <a:solidFill>
                  <a:prstClr val="black"/>
                </a:solidFill>
                <a:latin typeface="微软雅黑" pitchFamily="34" charset="-122"/>
                <a:ea typeface="微软雅黑" pitchFamily="34" charset="-122"/>
              </a:rPr>
              <a:t>选择一份期刊，以 </a:t>
            </a:r>
            <a:r>
              <a:rPr lang="en-US" altLang="zh-CN" dirty="0" smtClean="0">
                <a:solidFill>
                  <a:prstClr val="black"/>
                </a:solidFill>
                <a:latin typeface="微软雅黑" pitchFamily="34" charset="-122"/>
                <a:ea typeface="微软雅黑" pitchFamily="34" charset="-122"/>
              </a:rPr>
              <a:t>AIAA Journal</a:t>
            </a:r>
            <a:r>
              <a:rPr lang="zh-CN" altLang="en-US" dirty="0" smtClean="0">
                <a:solidFill>
                  <a:prstClr val="black"/>
                </a:solidFill>
                <a:latin typeface="微软雅黑" pitchFamily="34" charset="-122"/>
                <a:ea typeface="微软雅黑" pitchFamily="34" charset="-122"/>
              </a:rPr>
              <a:t> 为例，点击进入期刊主页</a:t>
            </a: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23</a:t>
            </a:fld>
            <a:endParaRPr lang="en-US"/>
          </a:p>
        </p:txBody>
      </p:sp>
      <p:sp>
        <p:nvSpPr>
          <p:cNvPr id="9" name="Rectangle 4"/>
          <p:cNvSpPr>
            <a:spLocks noChangeArrowheads="1"/>
          </p:cNvSpPr>
          <p:nvPr/>
        </p:nvSpPr>
        <p:spPr bwMode="auto">
          <a:xfrm>
            <a:off x="395536" y="1340768"/>
            <a:ext cx="2016224"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期刊浏览</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Lycia\桌面\AIAA Journal (AIAA)_副本.jpg"/>
          <p:cNvPicPr>
            <a:picLocks noChangeAspect="1" noChangeArrowheads="1"/>
          </p:cNvPicPr>
          <p:nvPr/>
        </p:nvPicPr>
        <p:blipFill>
          <a:blip r:embed="rId2" cstate="print"/>
          <a:srcRect/>
          <a:stretch>
            <a:fillRect/>
          </a:stretch>
        </p:blipFill>
        <p:spPr bwMode="auto">
          <a:xfrm>
            <a:off x="1785918" y="1197304"/>
            <a:ext cx="7067583" cy="4968000"/>
          </a:xfrm>
          <a:prstGeom prst="rect">
            <a:avLst/>
          </a:prstGeom>
          <a:noFill/>
        </p:spPr>
      </p:pic>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24</a:t>
            </a:fld>
            <a:endParaRPr lang="en-US"/>
          </a:p>
        </p:txBody>
      </p:sp>
      <p:sp>
        <p:nvSpPr>
          <p:cNvPr id="7" name="线形标注 2(无边框) 6"/>
          <p:cNvSpPr/>
          <p:nvPr/>
        </p:nvSpPr>
        <p:spPr>
          <a:xfrm>
            <a:off x="571472" y="2911816"/>
            <a:ext cx="2357454" cy="1071570"/>
          </a:xfrm>
          <a:prstGeom prst="callout2">
            <a:avLst>
              <a:gd name="adj1" fmla="val 18750"/>
              <a:gd name="adj2" fmla="val 106809"/>
              <a:gd name="adj3" fmla="val 18750"/>
              <a:gd name="adj4" fmla="val 112300"/>
              <a:gd name="adj5" fmla="val 104693"/>
              <a:gd name="adj6" fmla="val 13482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选择所需阅读的卷期</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Lycia\桌面\AIAA Journal  Vol. 52, No. 2 (AIAA)_副本.jpg"/>
          <p:cNvPicPr>
            <a:picLocks noChangeAspect="1" noChangeArrowheads="1"/>
          </p:cNvPicPr>
          <p:nvPr/>
        </p:nvPicPr>
        <p:blipFill>
          <a:blip r:embed="rId2" cstate="print"/>
          <a:srcRect/>
          <a:stretch>
            <a:fillRect/>
          </a:stretch>
        </p:blipFill>
        <p:spPr bwMode="auto">
          <a:xfrm>
            <a:off x="357158" y="1305304"/>
            <a:ext cx="7808951" cy="4860000"/>
          </a:xfrm>
          <a:prstGeom prst="rect">
            <a:avLst/>
          </a:prstGeom>
          <a:noFill/>
        </p:spPr>
      </p:pic>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25</a:t>
            </a:fld>
            <a:endParaRPr lang="en-US"/>
          </a:p>
        </p:txBody>
      </p:sp>
      <p:sp>
        <p:nvSpPr>
          <p:cNvPr id="8" name="线形标注 2(无边框) 7"/>
          <p:cNvSpPr/>
          <p:nvPr/>
        </p:nvSpPr>
        <p:spPr>
          <a:xfrm>
            <a:off x="6858016" y="3877072"/>
            <a:ext cx="2000264" cy="857256"/>
          </a:xfrm>
          <a:prstGeom prst="callout2">
            <a:avLst>
              <a:gd name="adj1" fmla="val 15807"/>
              <a:gd name="adj2" fmla="val -4148"/>
              <a:gd name="adj3" fmla="val 15807"/>
              <a:gd name="adj4" fmla="val -13370"/>
              <a:gd name="adj5" fmla="val 60985"/>
              <a:gd name="adj6" fmla="val -5656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按内容类型下载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26</a:t>
            </a:fld>
            <a:endParaRPr lang="en-US"/>
          </a:p>
        </p:txBody>
      </p:sp>
      <p:pic>
        <p:nvPicPr>
          <p:cNvPr id="2050" name="Picture 2"/>
          <p:cNvPicPr>
            <a:picLocks noChangeAspect="1" noChangeArrowheads="1"/>
          </p:cNvPicPr>
          <p:nvPr/>
        </p:nvPicPr>
        <p:blipFill>
          <a:blip r:embed="rId2" cstate="print"/>
          <a:srcRect l="30601"/>
          <a:stretch>
            <a:fillRect/>
          </a:stretch>
        </p:blipFill>
        <p:spPr bwMode="auto">
          <a:xfrm>
            <a:off x="3275856" y="1412776"/>
            <a:ext cx="5400600" cy="5219700"/>
          </a:xfrm>
          <a:prstGeom prst="rect">
            <a:avLst/>
          </a:prstGeom>
          <a:noFill/>
          <a:ln w="9525">
            <a:noFill/>
            <a:miter lim="800000"/>
            <a:headEnd/>
            <a:tailEnd/>
          </a:ln>
        </p:spPr>
      </p:pic>
      <p:sp>
        <p:nvSpPr>
          <p:cNvPr id="7" name="圆角矩形 6"/>
          <p:cNvSpPr/>
          <p:nvPr/>
        </p:nvSpPr>
        <p:spPr>
          <a:xfrm>
            <a:off x="5580112" y="1401376"/>
            <a:ext cx="1512168" cy="65947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8" name="线形标注 2(无边框) 7"/>
          <p:cNvSpPr/>
          <p:nvPr/>
        </p:nvSpPr>
        <p:spPr>
          <a:xfrm>
            <a:off x="428596" y="2786058"/>
            <a:ext cx="2714644" cy="1214446"/>
          </a:xfrm>
          <a:prstGeom prst="callout2">
            <a:avLst>
              <a:gd name="adj1" fmla="val 18750"/>
              <a:gd name="adj2" fmla="val 106809"/>
              <a:gd name="adj3" fmla="val 18750"/>
              <a:gd name="adj4" fmla="val 118624"/>
              <a:gd name="adj5" fmla="val -61082"/>
              <a:gd name="adj6" fmla="val 194413"/>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点击进入会议录列表，按主题共分为</a:t>
            </a:r>
            <a:r>
              <a:rPr lang="en-US" altLang="zh-CN" dirty="0" smtClean="0">
                <a:solidFill>
                  <a:prstClr val="black"/>
                </a:solidFill>
                <a:latin typeface="微软雅黑" pitchFamily="34" charset="-122"/>
                <a:ea typeface="微软雅黑" pitchFamily="34" charset="-122"/>
              </a:rPr>
              <a:t>48</a:t>
            </a:r>
            <a:r>
              <a:rPr lang="zh-CN" altLang="en-US" dirty="0" smtClean="0">
                <a:solidFill>
                  <a:prstClr val="black"/>
                </a:solidFill>
                <a:latin typeface="微软雅黑" pitchFamily="34" charset="-122"/>
                <a:ea typeface="微软雅黑" pitchFamily="34" charset="-122"/>
              </a:rPr>
              <a:t>个大类</a:t>
            </a:r>
          </a:p>
        </p:txBody>
      </p:sp>
      <p:sp>
        <p:nvSpPr>
          <p:cNvPr id="10" name="Rectangle 4"/>
          <p:cNvSpPr>
            <a:spLocks noChangeArrowheads="1"/>
          </p:cNvSpPr>
          <p:nvPr/>
        </p:nvSpPr>
        <p:spPr bwMode="auto">
          <a:xfrm>
            <a:off x="395536" y="1340768"/>
            <a:ext cx="2376264"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会议录浏览</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27</a:t>
            </a:fld>
            <a:endParaRPr lang="en-US"/>
          </a:p>
        </p:txBody>
      </p:sp>
      <p:sp>
        <p:nvSpPr>
          <p:cNvPr id="11" name="Rectangle 4"/>
          <p:cNvSpPr>
            <a:spLocks noChangeArrowheads="1"/>
          </p:cNvSpPr>
          <p:nvPr/>
        </p:nvSpPr>
        <p:spPr bwMode="auto">
          <a:xfrm>
            <a:off x="395536" y="1340768"/>
            <a:ext cx="2376264"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会议录浏览</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pic>
        <p:nvPicPr>
          <p:cNvPr id="3074" name="Picture 2"/>
          <p:cNvPicPr>
            <a:picLocks noChangeAspect="1" noChangeArrowheads="1"/>
          </p:cNvPicPr>
          <p:nvPr/>
        </p:nvPicPr>
        <p:blipFill>
          <a:blip r:embed="rId2" cstate="print"/>
          <a:srcRect l="28502"/>
          <a:stretch>
            <a:fillRect/>
          </a:stretch>
        </p:blipFill>
        <p:spPr bwMode="auto">
          <a:xfrm>
            <a:off x="3707904" y="1124744"/>
            <a:ext cx="3793257" cy="3152775"/>
          </a:xfrm>
          <a:prstGeom prst="rect">
            <a:avLst/>
          </a:prstGeom>
          <a:noFill/>
          <a:ln w="9525">
            <a:noFill/>
            <a:miter lim="800000"/>
            <a:headEnd/>
            <a:tailEnd/>
          </a:ln>
        </p:spPr>
      </p:pic>
      <p:sp>
        <p:nvSpPr>
          <p:cNvPr id="8" name="线形标注 2(无边框) 7"/>
          <p:cNvSpPr/>
          <p:nvPr/>
        </p:nvSpPr>
        <p:spPr>
          <a:xfrm>
            <a:off x="1115616" y="3212976"/>
            <a:ext cx="2071670" cy="571504"/>
          </a:xfrm>
          <a:prstGeom prst="callout2">
            <a:avLst>
              <a:gd name="adj1" fmla="val 18750"/>
              <a:gd name="adj2" fmla="val 106809"/>
              <a:gd name="adj3" fmla="val 18750"/>
              <a:gd name="adj4" fmla="val 112536"/>
              <a:gd name="adj5" fmla="val -35870"/>
              <a:gd name="adj6" fmla="val 136185"/>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点击进入文章列表</a:t>
            </a:r>
          </a:p>
        </p:txBody>
      </p:sp>
      <p:pic>
        <p:nvPicPr>
          <p:cNvPr id="3075" name="Picture 3"/>
          <p:cNvPicPr>
            <a:picLocks noChangeAspect="1" noChangeArrowheads="1"/>
          </p:cNvPicPr>
          <p:nvPr/>
        </p:nvPicPr>
        <p:blipFill>
          <a:blip r:embed="rId3" cstate="print"/>
          <a:srcRect/>
          <a:stretch>
            <a:fillRect/>
          </a:stretch>
        </p:blipFill>
        <p:spPr bwMode="auto">
          <a:xfrm>
            <a:off x="3635896" y="3971925"/>
            <a:ext cx="6753225" cy="2886075"/>
          </a:xfrm>
          <a:prstGeom prst="rect">
            <a:avLst/>
          </a:prstGeom>
          <a:noFill/>
          <a:ln w="9525">
            <a:noFill/>
            <a:miter lim="800000"/>
            <a:headEnd/>
            <a:tailEnd/>
          </a:ln>
        </p:spPr>
      </p:pic>
      <p:sp>
        <p:nvSpPr>
          <p:cNvPr id="13" name="线形标注 2(无边框) 12"/>
          <p:cNvSpPr/>
          <p:nvPr/>
        </p:nvSpPr>
        <p:spPr>
          <a:xfrm>
            <a:off x="683568" y="4293096"/>
            <a:ext cx="2503718" cy="2232248"/>
          </a:xfrm>
          <a:prstGeom prst="callout2">
            <a:avLst>
              <a:gd name="adj1" fmla="val 84116"/>
              <a:gd name="adj2" fmla="val 106809"/>
              <a:gd name="adj3" fmla="val 84116"/>
              <a:gd name="adj4" fmla="val 114780"/>
              <a:gd name="adj5" fmla="val 68187"/>
              <a:gd name="adj6" fmla="val 14222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20000"/>
              </a:lnSpc>
              <a:defRPr/>
            </a:pPr>
            <a:r>
              <a:rPr lang="en-US" altLang="zh-CN" dirty="0" smtClean="0">
                <a:solidFill>
                  <a:prstClr val="black"/>
                </a:solidFill>
                <a:latin typeface="微软雅黑" pitchFamily="34" charset="-122"/>
                <a:ea typeface="微软雅黑" pitchFamily="34" charset="-122"/>
              </a:rPr>
              <a:t>Citation</a:t>
            </a:r>
            <a:r>
              <a:rPr lang="zh-CN" altLang="en-US" dirty="0" smtClean="0">
                <a:solidFill>
                  <a:prstClr val="black"/>
                </a:solidFill>
                <a:latin typeface="微软雅黑" pitchFamily="34" charset="-122"/>
                <a:ea typeface="微软雅黑" pitchFamily="34" charset="-122"/>
              </a:rPr>
              <a:t>查看引文、</a:t>
            </a:r>
            <a:r>
              <a:rPr lang="en-US" altLang="zh-CN" dirty="0" smtClean="0">
                <a:solidFill>
                  <a:prstClr val="black"/>
                </a:solidFill>
                <a:latin typeface="微软雅黑" pitchFamily="34" charset="-122"/>
                <a:ea typeface="微软雅黑" pitchFamily="34" charset="-122"/>
              </a:rPr>
              <a:t>PDF</a:t>
            </a:r>
            <a:r>
              <a:rPr lang="zh-CN" altLang="en-US" dirty="0" smtClean="0">
                <a:solidFill>
                  <a:prstClr val="black"/>
                </a:solidFill>
                <a:latin typeface="微软雅黑" pitchFamily="34" charset="-122"/>
                <a:ea typeface="微软雅黑" pitchFamily="34" charset="-122"/>
              </a:rPr>
              <a:t>查看全文（可打印版本）、</a:t>
            </a:r>
            <a:r>
              <a:rPr lang="en-US" altLang="zh-CN" dirty="0" smtClean="0">
                <a:solidFill>
                  <a:prstClr val="black"/>
                </a:solidFill>
                <a:latin typeface="微软雅黑" pitchFamily="34" charset="-122"/>
                <a:ea typeface="微软雅黑" pitchFamily="34" charset="-122"/>
              </a:rPr>
              <a:t>PDF Plus</a:t>
            </a:r>
            <a:r>
              <a:rPr lang="zh-CN" altLang="en-US" dirty="0" smtClean="0">
                <a:solidFill>
                  <a:prstClr val="black"/>
                </a:solidFill>
                <a:latin typeface="微软雅黑" pitchFamily="34" charset="-122"/>
                <a:ea typeface="微软雅黑" pitchFamily="34" charset="-122"/>
              </a:rPr>
              <a:t>查看全文（含链接版本，如图片、引文链接）</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Lycia\桌面\Show Publications (AIAA)_副本.png"/>
          <p:cNvPicPr>
            <a:picLocks noChangeAspect="1" noChangeArrowheads="1"/>
          </p:cNvPicPr>
          <p:nvPr/>
        </p:nvPicPr>
        <p:blipFill>
          <a:blip r:embed="rId2" cstate="print"/>
          <a:srcRect/>
          <a:stretch>
            <a:fillRect/>
          </a:stretch>
        </p:blipFill>
        <p:spPr bwMode="auto">
          <a:xfrm>
            <a:off x="1142976" y="1285860"/>
            <a:ext cx="7425218" cy="4896000"/>
          </a:xfrm>
          <a:prstGeom prst="rect">
            <a:avLst/>
          </a:prstGeom>
          <a:noFill/>
        </p:spPr>
      </p:pic>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28</a:t>
            </a:fld>
            <a:endParaRPr lang="en-US"/>
          </a:p>
        </p:txBody>
      </p:sp>
      <p:sp>
        <p:nvSpPr>
          <p:cNvPr id="7" name="线形标注 2(无边框) 6"/>
          <p:cNvSpPr/>
          <p:nvPr/>
        </p:nvSpPr>
        <p:spPr>
          <a:xfrm>
            <a:off x="5715008" y="1428736"/>
            <a:ext cx="1785950" cy="571504"/>
          </a:xfrm>
          <a:prstGeom prst="callout2">
            <a:avLst>
              <a:gd name="adj1" fmla="val 18750"/>
              <a:gd name="adj2" fmla="val -5830"/>
              <a:gd name="adj3" fmla="val 18750"/>
              <a:gd name="adj4" fmla="val -15348"/>
              <a:gd name="adj5" fmla="val 98308"/>
              <a:gd name="adj6" fmla="val -4219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电子书选项</a:t>
            </a:r>
          </a:p>
        </p:txBody>
      </p:sp>
      <p:sp>
        <p:nvSpPr>
          <p:cNvPr id="8" name="圆角矩形 7"/>
          <p:cNvSpPr/>
          <p:nvPr/>
        </p:nvSpPr>
        <p:spPr>
          <a:xfrm>
            <a:off x="3571868" y="2000240"/>
            <a:ext cx="1360172" cy="57150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圆角矩形 10"/>
          <p:cNvSpPr/>
          <p:nvPr/>
        </p:nvSpPr>
        <p:spPr>
          <a:xfrm>
            <a:off x="3571868" y="2571744"/>
            <a:ext cx="3214710" cy="92869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2" name="线形标注 2(无边框) 11"/>
          <p:cNvSpPr/>
          <p:nvPr/>
        </p:nvSpPr>
        <p:spPr>
          <a:xfrm>
            <a:off x="7572396" y="2000240"/>
            <a:ext cx="1176068" cy="928694"/>
          </a:xfrm>
          <a:prstGeom prst="callout2">
            <a:avLst>
              <a:gd name="adj1" fmla="val 18750"/>
              <a:gd name="adj2" fmla="val -5830"/>
              <a:gd name="adj3" fmla="val 18750"/>
              <a:gd name="adj4" fmla="val -15348"/>
              <a:gd name="adj5" fmla="val 79487"/>
              <a:gd name="adj6" fmla="val -6479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按照内容</a:t>
            </a:r>
            <a:endParaRPr lang="en-US" altLang="zh-CN" dirty="0" smtClean="0">
              <a:solidFill>
                <a:prstClr val="black"/>
              </a:solidFill>
              <a:latin typeface="微软雅黑" pitchFamily="34" charset="-122"/>
              <a:ea typeface="微软雅黑" pitchFamily="34" charset="-122"/>
            </a:endParaRPr>
          </a:p>
          <a:p>
            <a:pPr marL="0" lvl="1" algn="just">
              <a:lnSpc>
                <a:spcPct val="150000"/>
              </a:lnSpc>
              <a:defRPr/>
            </a:pPr>
            <a:r>
              <a:rPr lang="zh-CN" altLang="en-US" dirty="0" smtClean="0">
                <a:solidFill>
                  <a:prstClr val="black"/>
                </a:solidFill>
                <a:latin typeface="微软雅黑" pitchFamily="34" charset="-122"/>
                <a:ea typeface="微软雅黑" pitchFamily="34" charset="-122"/>
              </a:rPr>
              <a:t>分类索引</a:t>
            </a:r>
          </a:p>
        </p:txBody>
      </p:sp>
      <p:sp>
        <p:nvSpPr>
          <p:cNvPr id="10" name="圆角矩形 9"/>
          <p:cNvSpPr/>
          <p:nvPr/>
        </p:nvSpPr>
        <p:spPr>
          <a:xfrm>
            <a:off x="3286116" y="3643314"/>
            <a:ext cx="4643470" cy="264320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3" name="线形标注 2(无边框) 12"/>
          <p:cNvSpPr/>
          <p:nvPr/>
        </p:nvSpPr>
        <p:spPr>
          <a:xfrm>
            <a:off x="357158" y="3857628"/>
            <a:ext cx="2357454" cy="1357322"/>
          </a:xfrm>
          <a:prstGeom prst="callout2">
            <a:avLst>
              <a:gd name="adj1" fmla="val 18750"/>
              <a:gd name="adj2" fmla="val 104223"/>
              <a:gd name="adj3" fmla="val 18750"/>
              <a:gd name="adj4" fmla="val 113452"/>
              <a:gd name="adj5" fmla="val 47320"/>
              <a:gd name="adj6" fmla="val 12441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电子书列表，可按照首字母索引，点击进入书籍介绍页面</a:t>
            </a:r>
          </a:p>
        </p:txBody>
      </p:sp>
      <p:sp>
        <p:nvSpPr>
          <p:cNvPr id="17" name="Rectangle 4"/>
          <p:cNvSpPr>
            <a:spLocks noChangeArrowheads="1"/>
          </p:cNvSpPr>
          <p:nvPr/>
        </p:nvSpPr>
        <p:spPr bwMode="auto">
          <a:xfrm>
            <a:off x="395536" y="1124744"/>
            <a:ext cx="2376264" cy="777429"/>
          </a:xfrm>
          <a:prstGeom prst="rect">
            <a:avLst/>
          </a:prstGeom>
          <a:solidFill>
            <a:schemeClr val="bg1"/>
          </a:solidFill>
          <a:ln w="9525">
            <a:noFill/>
            <a:miter lim="800000"/>
            <a:headEnd/>
            <a:tailEnd/>
          </a:ln>
        </p:spPr>
        <p:txBody>
          <a:bodyPr/>
          <a:lstStyle/>
          <a:p>
            <a:pPr>
              <a:lnSpc>
                <a:spcPct val="160000"/>
              </a:lnSpc>
            </a:pPr>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电子书浏览</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0"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Lycia\桌面\Advanced Classical Thermodynamics (AIAA)_副本.png"/>
          <p:cNvPicPr>
            <a:picLocks noChangeAspect="1" noChangeArrowheads="1"/>
          </p:cNvPicPr>
          <p:nvPr/>
        </p:nvPicPr>
        <p:blipFill>
          <a:blip r:embed="rId2" cstate="print"/>
          <a:srcRect/>
          <a:stretch>
            <a:fillRect/>
          </a:stretch>
        </p:blipFill>
        <p:spPr bwMode="auto">
          <a:xfrm>
            <a:off x="1214414" y="1161320"/>
            <a:ext cx="7677133" cy="5148000"/>
          </a:xfrm>
          <a:prstGeom prst="rect">
            <a:avLst/>
          </a:prstGeom>
          <a:noFill/>
        </p:spPr>
      </p:pic>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29</a:t>
            </a:fld>
            <a:endParaRPr lang="en-US"/>
          </a:p>
        </p:txBody>
      </p:sp>
      <p:sp>
        <p:nvSpPr>
          <p:cNvPr id="8" name="圆角矩形 7"/>
          <p:cNvSpPr/>
          <p:nvPr/>
        </p:nvSpPr>
        <p:spPr>
          <a:xfrm>
            <a:off x="3071802" y="1304196"/>
            <a:ext cx="5857916" cy="164307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9" name="线形标注 2(无边框) 8"/>
          <p:cNvSpPr/>
          <p:nvPr/>
        </p:nvSpPr>
        <p:spPr>
          <a:xfrm>
            <a:off x="500034" y="1375634"/>
            <a:ext cx="1928826" cy="714380"/>
          </a:xfrm>
          <a:prstGeom prst="callout2">
            <a:avLst>
              <a:gd name="adj1" fmla="val 18750"/>
              <a:gd name="adj2" fmla="val 104223"/>
              <a:gd name="adj3" fmla="val 18750"/>
              <a:gd name="adj4" fmla="val 113452"/>
              <a:gd name="adj5" fmla="val 62768"/>
              <a:gd name="adj6" fmla="val 12709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defRPr/>
            </a:pPr>
            <a:r>
              <a:rPr lang="zh-CN" altLang="en-US" dirty="0" smtClean="0">
                <a:solidFill>
                  <a:prstClr val="black"/>
                </a:solidFill>
                <a:latin typeface="微软雅黑" pitchFamily="34" charset="-122"/>
                <a:ea typeface="微软雅黑" pitchFamily="34" charset="-122"/>
              </a:rPr>
              <a:t>系列、书名、</a:t>
            </a:r>
            <a:r>
              <a:rPr lang="en-US" altLang="zh-CN" dirty="0" smtClean="0">
                <a:solidFill>
                  <a:prstClr val="black"/>
                </a:solidFill>
                <a:latin typeface="微软雅黑" pitchFamily="34" charset="-122"/>
                <a:ea typeface="微软雅黑" pitchFamily="34" charset="-122"/>
              </a:rPr>
              <a:t>ISBN</a:t>
            </a:r>
            <a:r>
              <a:rPr lang="zh-CN" altLang="en-US" dirty="0" smtClean="0">
                <a:solidFill>
                  <a:prstClr val="black"/>
                </a:solidFill>
                <a:latin typeface="微软雅黑" pitchFamily="34" charset="-122"/>
                <a:ea typeface="微软雅黑" pitchFamily="34" charset="-122"/>
              </a:rPr>
              <a:t>和</a:t>
            </a:r>
            <a:r>
              <a:rPr lang="en-US" altLang="zh-CN" dirty="0" smtClean="0">
                <a:solidFill>
                  <a:prstClr val="black"/>
                </a:solidFill>
                <a:latin typeface="微软雅黑" pitchFamily="34" charset="-122"/>
                <a:ea typeface="微软雅黑" pitchFamily="34" charset="-122"/>
              </a:rPr>
              <a:t>DOI</a:t>
            </a:r>
            <a:r>
              <a:rPr lang="zh-CN" altLang="en-US" dirty="0" smtClean="0">
                <a:solidFill>
                  <a:prstClr val="black"/>
                </a:solidFill>
                <a:latin typeface="微软雅黑" pitchFamily="34" charset="-122"/>
                <a:ea typeface="微软雅黑" pitchFamily="34" charset="-122"/>
              </a:rPr>
              <a:t>等</a:t>
            </a:r>
          </a:p>
        </p:txBody>
      </p:sp>
      <p:sp>
        <p:nvSpPr>
          <p:cNvPr id="10" name="圆角矩形 9"/>
          <p:cNvSpPr/>
          <p:nvPr/>
        </p:nvSpPr>
        <p:spPr>
          <a:xfrm>
            <a:off x="3071802" y="2947270"/>
            <a:ext cx="5857916" cy="7858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线形标注 2(无边框) 10"/>
          <p:cNvSpPr/>
          <p:nvPr/>
        </p:nvSpPr>
        <p:spPr>
          <a:xfrm>
            <a:off x="500034" y="2375766"/>
            <a:ext cx="1928826" cy="714380"/>
          </a:xfrm>
          <a:prstGeom prst="callout2">
            <a:avLst>
              <a:gd name="adj1" fmla="val 18750"/>
              <a:gd name="adj2" fmla="val 104223"/>
              <a:gd name="adj3" fmla="val 18750"/>
              <a:gd name="adj4" fmla="val 113452"/>
              <a:gd name="adj5" fmla="val 62768"/>
              <a:gd name="adj6" fmla="val 12709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defRPr/>
            </a:pPr>
            <a:r>
              <a:rPr lang="zh-CN" altLang="en-US" dirty="0" smtClean="0">
                <a:solidFill>
                  <a:prstClr val="black"/>
                </a:solidFill>
                <a:latin typeface="微软雅黑" pitchFamily="34" charset="-122"/>
                <a:ea typeface="微软雅黑" pitchFamily="34" charset="-122"/>
              </a:rPr>
              <a:t>整书下载及主题内容简介</a:t>
            </a:r>
          </a:p>
        </p:txBody>
      </p:sp>
      <p:sp>
        <p:nvSpPr>
          <p:cNvPr id="12" name="圆角矩形 11"/>
          <p:cNvSpPr/>
          <p:nvPr/>
        </p:nvSpPr>
        <p:spPr>
          <a:xfrm>
            <a:off x="3071802" y="4233154"/>
            <a:ext cx="5786478" cy="207170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3" name="线形标注 2(无边框) 12"/>
          <p:cNvSpPr/>
          <p:nvPr/>
        </p:nvSpPr>
        <p:spPr>
          <a:xfrm>
            <a:off x="500034" y="4447468"/>
            <a:ext cx="1928826" cy="925748"/>
          </a:xfrm>
          <a:prstGeom prst="callout2">
            <a:avLst>
              <a:gd name="adj1" fmla="val 18750"/>
              <a:gd name="adj2" fmla="val 104223"/>
              <a:gd name="adj3" fmla="val 18750"/>
              <a:gd name="adj4" fmla="val 113452"/>
              <a:gd name="adj5" fmla="val 44837"/>
              <a:gd name="adj6" fmla="val 12709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defRPr/>
            </a:pPr>
            <a:r>
              <a:rPr lang="zh-CN" altLang="en-US" dirty="0" smtClean="0">
                <a:solidFill>
                  <a:prstClr val="black"/>
                </a:solidFill>
                <a:latin typeface="微软雅黑" pitchFamily="34" charset="-122"/>
                <a:ea typeface="微软雅黑" pitchFamily="34" charset="-122"/>
              </a:rPr>
              <a:t>章节列表，阅读及下载链接</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57158" y="1184682"/>
            <a:ext cx="8643998" cy="109219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lnSpc>
                <a:spcPct val="110000"/>
              </a:lnSpc>
            </a:pPr>
            <a:r>
              <a:rPr lang="en-US" altLang="zh-CN" sz="4000" b="1" dirty="0" smtClean="0">
                <a:solidFill>
                  <a:schemeClr val="tx1">
                    <a:lumMod val="65000"/>
                    <a:lumOff val="35000"/>
                  </a:schemeClr>
                </a:solidFill>
                <a:latin typeface="微软雅黑" pitchFamily="34" charset="-122"/>
                <a:ea typeface="微软雅黑" pitchFamily="34" charset="-122"/>
                <a:cs typeface="Times New Roman" pitchFamily="18" charset="0"/>
              </a:rPr>
              <a:t>AIAA </a:t>
            </a:r>
            <a:r>
              <a:rPr sz="4000" b="1" dirty="0" smtClean="0">
                <a:solidFill>
                  <a:schemeClr val="tx1">
                    <a:lumMod val="65000"/>
                    <a:lumOff val="35000"/>
                  </a:schemeClr>
                </a:solidFill>
                <a:latin typeface="微软雅黑" pitchFamily="34" charset="-122"/>
                <a:ea typeface="微软雅黑" pitchFamily="34" charset="-122"/>
                <a:cs typeface="Times New Roman" pitchFamily="18" charset="0"/>
              </a:rPr>
              <a:t>美国航空航天学会</a:t>
            </a:r>
            <a:r>
              <a:rPr 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
            </a:r>
            <a:br>
              <a:rPr 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br>
            <a:r>
              <a:rPr lang="en-US" altLang="zh-CN" sz="2700" b="1" dirty="0" smtClean="0">
                <a:solidFill>
                  <a:schemeClr val="tx1">
                    <a:lumMod val="65000"/>
                    <a:lumOff val="35000"/>
                  </a:schemeClr>
                </a:solidFill>
                <a:latin typeface="微软雅黑" pitchFamily="34" charset="-122"/>
                <a:ea typeface="微软雅黑" pitchFamily="34" charset="-122"/>
                <a:cs typeface="Times New Roman" pitchFamily="18" charset="0"/>
              </a:rPr>
              <a:t>American Institute of Aeronautics and Astronautics</a:t>
            </a:r>
            <a:endParaRPr b="1" dirty="0" smtClean="0">
              <a:solidFill>
                <a:schemeClr val="tx1">
                  <a:lumMod val="65000"/>
                  <a:lumOff val="35000"/>
                </a:schemeClr>
              </a:solidFill>
              <a:latin typeface="微软雅黑" pitchFamily="34" charset="-122"/>
              <a:ea typeface="微软雅黑" pitchFamily="34" charset="-122"/>
              <a:cs typeface="Times New Roman" pitchFamily="18" charset="0"/>
            </a:endParaRPr>
          </a:p>
        </p:txBody>
      </p:sp>
      <p:sp>
        <p:nvSpPr>
          <p:cNvPr id="4099" name="Rectangle 3"/>
          <p:cNvSpPr>
            <a:spLocks noGrp="1" noChangeArrowheads="1"/>
          </p:cNvSpPr>
          <p:nvPr>
            <p:ph type="body" idx="1"/>
          </p:nvPr>
        </p:nvSpPr>
        <p:spPr bwMode="auto">
          <a:xfrm>
            <a:off x="428596" y="2456798"/>
            <a:ext cx="4643470" cy="3780514"/>
          </a:xfrm>
          <a:noFill/>
          <a:ln>
            <a:miter lim="800000"/>
            <a:headEnd/>
            <a:tailEnd/>
          </a:ln>
        </p:spPr>
        <p:txBody>
          <a:bodyPr vert="horz" wrap="square" lIns="91440" tIns="45720" rIns="91440" bIns="45720" numCol="1" anchor="t" anchorCtr="0" compatLnSpc="1">
            <a:prstTxWarp prst="textNoShape">
              <a:avLst/>
            </a:prstTxWarp>
            <a:normAutofit/>
          </a:bodyPr>
          <a:lstStyle/>
          <a:p>
            <a:pPr marL="365125" indent="-365125" algn="just" eaLnBrk="1" hangingPunct="1">
              <a:lnSpc>
                <a:spcPct val="150000"/>
              </a:lnSpc>
              <a:spcBef>
                <a:spcPts val="1200"/>
              </a:spcBef>
              <a:buFont typeface="Wingdings" pitchFamily="2" charset="2"/>
              <a:buChar char="Ø"/>
            </a:pPr>
            <a:r>
              <a:rPr lang="en-US" altLang="zh-CN" sz="1800" dirty="0" smtClean="0">
                <a:solidFill>
                  <a:schemeClr val="tx1">
                    <a:lumMod val="75000"/>
                    <a:lumOff val="25000"/>
                  </a:schemeClr>
                </a:solidFill>
                <a:latin typeface="微软雅黑" pitchFamily="34" charset="-122"/>
                <a:ea typeface="微软雅黑" pitchFamily="34" charset="-122"/>
              </a:rPr>
              <a:t>1963</a:t>
            </a:r>
            <a:r>
              <a:rPr lang="zh-CN" altLang="en-US" sz="1800" dirty="0" smtClean="0">
                <a:solidFill>
                  <a:schemeClr val="tx1">
                    <a:lumMod val="75000"/>
                    <a:lumOff val="25000"/>
                  </a:schemeClr>
                </a:solidFill>
                <a:latin typeface="微软雅黑" pitchFamily="34" charset="-122"/>
                <a:ea typeface="微软雅黑" pitchFamily="34" charset="-122"/>
              </a:rPr>
              <a:t>年</a:t>
            </a:r>
            <a:r>
              <a:rPr sz="1800" dirty="0">
                <a:solidFill>
                  <a:schemeClr val="tx1">
                    <a:lumMod val="75000"/>
                    <a:lumOff val="25000"/>
                  </a:schemeClr>
                </a:solidFill>
                <a:latin typeface="微软雅黑" pitchFamily="34" charset="-122"/>
                <a:ea typeface="微软雅黑" pitchFamily="34" charset="-122"/>
              </a:rPr>
              <a:t>由 </a:t>
            </a:r>
            <a:r>
              <a:rPr lang="zh-CN" altLang="en-US" sz="1800" b="1" dirty="0" smtClean="0">
                <a:solidFill>
                  <a:schemeClr val="tx1">
                    <a:lumMod val="75000"/>
                    <a:lumOff val="25000"/>
                  </a:schemeClr>
                </a:solidFill>
                <a:latin typeface="微软雅黑" pitchFamily="34" charset="-122"/>
                <a:ea typeface="微软雅黑" pitchFamily="34" charset="-122"/>
              </a:rPr>
              <a:t>美国火箭学会 </a:t>
            </a:r>
            <a:r>
              <a:rPr lang="zh-CN" altLang="en-US" sz="1800" dirty="0" smtClean="0">
                <a:solidFill>
                  <a:schemeClr val="tx1">
                    <a:lumMod val="75000"/>
                    <a:lumOff val="25000"/>
                  </a:schemeClr>
                </a:solidFill>
                <a:latin typeface="微软雅黑" pitchFamily="34" charset="-122"/>
                <a:ea typeface="微软雅黑" pitchFamily="34" charset="-122"/>
              </a:rPr>
              <a:t>和 </a:t>
            </a:r>
            <a:r>
              <a:rPr lang="zh-CN" altLang="en-US" sz="1800" b="1" dirty="0" smtClean="0">
                <a:solidFill>
                  <a:schemeClr val="tx1">
                    <a:lumMod val="75000"/>
                    <a:lumOff val="25000"/>
                  </a:schemeClr>
                </a:solidFill>
                <a:latin typeface="微软雅黑" pitchFamily="34" charset="-122"/>
                <a:ea typeface="微软雅黑" pitchFamily="34" charset="-122"/>
              </a:rPr>
              <a:t>美国宇航科学学会 </a:t>
            </a:r>
            <a:r>
              <a:rPr lang="zh-CN" altLang="en-US" sz="1800" dirty="0" smtClean="0">
                <a:solidFill>
                  <a:schemeClr val="tx1">
                    <a:lumMod val="75000"/>
                    <a:lumOff val="25000"/>
                  </a:schemeClr>
                </a:solidFill>
                <a:latin typeface="微软雅黑" pitchFamily="34" charset="-122"/>
                <a:ea typeface="微软雅黑" pitchFamily="34" charset="-122"/>
              </a:rPr>
              <a:t>合并而成。 </a:t>
            </a:r>
          </a:p>
          <a:p>
            <a:pPr marL="365125" lvl="0" indent="-365125" algn="just" eaLnBrk="1" hangingPunct="1">
              <a:lnSpc>
                <a:spcPct val="150000"/>
              </a:lnSpc>
              <a:spcBef>
                <a:spcPts val="1200"/>
              </a:spcBef>
              <a:buFont typeface="Wingdings" pitchFamily="2" charset="2"/>
              <a:buChar char="Ø"/>
            </a:pPr>
            <a:r>
              <a:rPr lang="en-US" altLang="zh-CN" sz="1800" dirty="0" err="1" smtClean="0">
                <a:solidFill>
                  <a:schemeClr val="tx1">
                    <a:lumMod val="75000"/>
                    <a:lumOff val="25000"/>
                  </a:schemeClr>
                </a:solidFill>
                <a:latin typeface="微软雅黑" pitchFamily="34" charset="-122"/>
                <a:ea typeface="微软雅黑" pitchFamily="34" charset="-122"/>
              </a:rPr>
              <a:t>致力于航空</a:t>
            </a:r>
            <a:r>
              <a:rPr sz="1800" dirty="0" err="1" smtClean="0">
                <a:solidFill>
                  <a:schemeClr val="tx1">
                    <a:lumMod val="75000"/>
                    <a:lumOff val="25000"/>
                  </a:schemeClr>
                </a:solidFill>
                <a:latin typeface="微软雅黑" pitchFamily="34" charset="-122"/>
                <a:ea typeface="微软雅黑" pitchFamily="34" charset="-122"/>
              </a:rPr>
              <a:t>、</a:t>
            </a:r>
            <a:r>
              <a:rPr lang="en-US" altLang="zh-CN" sz="1800" dirty="0" err="1" smtClean="0">
                <a:solidFill>
                  <a:schemeClr val="tx1">
                    <a:lumMod val="75000"/>
                    <a:lumOff val="25000"/>
                  </a:schemeClr>
                </a:solidFill>
                <a:latin typeface="微软雅黑" pitchFamily="34" charset="-122"/>
                <a:ea typeface="微软雅黑" pitchFamily="34" charset="-122"/>
              </a:rPr>
              <a:t>航天</a:t>
            </a:r>
            <a:r>
              <a:rPr sz="1800" dirty="0" err="1" smtClean="0">
                <a:solidFill>
                  <a:schemeClr val="tx1">
                    <a:lumMod val="75000"/>
                    <a:lumOff val="25000"/>
                  </a:schemeClr>
                </a:solidFill>
                <a:latin typeface="微软雅黑" pitchFamily="34" charset="-122"/>
                <a:ea typeface="微软雅黑" pitchFamily="34" charset="-122"/>
              </a:rPr>
              <a:t>、</a:t>
            </a:r>
            <a:r>
              <a:rPr lang="en-US" altLang="zh-CN" sz="1800" dirty="0" err="1" smtClean="0">
                <a:solidFill>
                  <a:schemeClr val="tx1">
                    <a:lumMod val="75000"/>
                    <a:lumOff val="25000"/>
                  </a:schemeClr>
                </a:solidFill>
                <a:latin typeface="微软雅黑" pitchFamily="34" charset="-122"/>
                <a:ea typeface="微软雅黑" pitchFamily="34" charset="-122"/>
              </a:rPr>
              <a:t>国防领域</a:t>
            </a:r>
            <a:r>
              <a:rPr sz="1800" dirty="0" err="1" smtClean="0">
                <a:solidFill>
                  <a:schemeClr val="tx1">
                    <a:lumMod val="75000"/>
                    <a:lumOff val="25000"/>
                  </a:schemeClr>
                </a:solidFill>
                <a:latin typeface="微软雅黑" pitchFamily="34" charset="-122"/>
                <a:ea typeface="微软雅黑" pitchFamily="34" charset="-122"/>
              </a:rPr>
              <a:t>的</a:t>
            </a:r>
            <a:r>
              <a:rPr lang="en-US" altLang="zh-CN" sz="1800" dirty="0" err="1" smtClean="0">
                <a:solidFill>
                  <a:schemeClr val="tx1">
                    <a:lumMod val="75000"/>
                    <a:lumOff val="25000"/>
                  </a:schemeClr>
                </a:solidFill>
                <a:latin typeface="微软雅黑" pitchFamily="34" charset="-122"/>
                <a:ea typeface="微软雅黑" pitchFamily="34" charset="-122"/>
              </a:rPr>
              <a:t>科技发展</a:t>
            </a:r>
            <a:r>
              <a:rPr sz="1800" dirty="0" err="1" smtClean="0">
                <a:solidFill>
                  <a:schemeClr val="tx1">
                    <a:lumMod val="75000"/>
                    <a:lumOff val="25000"/>
                  </a:schemeClr>
                </a:solidFill>
                <a:latin typeface="微软雅黑" pitchFamily="34" charset="-122"/>
                <a:ea typeface="微软雅黑" pitchFamily="34" charset="-122"/>
              </a:rPr>
              <a:t>，是</a:t>
            </a:r>
            <a:r>
              <a:rPr lang="en-US" altLang="zh-CN" sz="1800" dirty="0" err="1" smtClean="0">
                <a:solidFill>
                  <a:schemeClr val="tx1">
                    <a:lumMod val="75000"/>
                    <a:lumOff val="25000"/>
                  </a:schemeClr>
                </a:solidFill>
                <a:latin typeface="微软雅黑" pitchFamily="34" charset="-122"/>
                <a:ea typeface="微软雅黑" pitchFamily="34" charset="-122"/>
              </a:rPr>
              <a:t>全球最大的非政府</a:t>
            </a:r>
            <a:r>
              <a:rPr sz="1800" dirty="0" err="1" smtClean="0">
                <a:solidFill>
                  <a:schemeClr val="tx1">
                    <a:lumMod val="75000"/>
                    <a:lumOff val="25000"/>
                  </a:schemeClr>
                </a:solidFill>
                <a:latin typeface="微软雅黑" pitchFamily="34" charset="-122"/>
                <a:ea typeface="微软雅黑" pitchFamily="34" charset="-122"/>
              </a:rPr>
              <a:t>、</a:t>
            </a:r>
            <a:r>
              <a:rPr lang="en-US" altLang="zh-CN" sz="1800" dirty="0" err="1" smtClean="0">
                <a:solidFill>
                  <a:schemeClr val="tx1">
                    <a:lumMod val="75000"/>
                    <a:lumOff val="25000"/>
                  </a:schemeClr>
                </a:solidFill>
                <a:latin typeface="微软雅黑" pitchFamily="34" charset="-122"/>
                <a:ea typeface="微软雅黑" pitchFamily="34" charset="-122"/>
              </a:rPr>
              <a:t>非赢利的专业学会</a:t>
            </a:r>
            <a:r>
              <a:rPr lang="zh-CN" altLang="en-US" sz="1800" dirty="0" smtClean="0">
                <a:solidFill>
                  <a:schemeClr val="tx1">
                    <a:lumMod val="75000"/>
                    <a:lumOff val="25000"/>
                  </a:schemeClr>
                </a:solidFill>
                <a:latin typeface="微软雅黑" pitchFamily="34" charset="-122"/>
                <a:ea typeface="微软雅黑" pitchFamily="34" charset="-122"/>
              </a:rPr>
              <a:t>。</a:t>
            </a:r>
            <a:endParaRPr lang="en-US" altLang="zh-CN" sz="1800" dirty="0" smtClean="0">
              <a:solidFill>
                <a:schemeClr val="tx1">
                  <a:lumMod val="75000"/>
                  <a:lumOff val="25000"/>
                </a:schemeClr>
              </a:solidFill>
              <a:latin typeface="微软雅黑" pitchFamily="34" charset="-122"/>
              <a:ea typeface="微软雅黑" pitchFamily="34" charset="-122"/>
            </a:endParaRPr>
          </a:p>
          <a:p>
            <a:pPr marL="365125" indent="-365125" algn="just" eaLnBrk="1" hangingPunct="1">
              <a:lnSpc>
                <a:spcPct val="150000"/>
              </a:lnSpc>
              <a:spcBef>
                <a:spcPts val="1200"/>
              </a:spcBef>
              <a:buFont typeface="Wingdings" pitchFamily="2" charset="2"/>
              <a:buChar char="Ø"/>
            </a:pPr>
            <a:r>
              <a:rPr lang="en-US" altLang="zh-CN" sz="1800" dirty="0" smtClean="0">
                <a:solidFill>
                  <a:schemeClr val="tx1">
                    <a:lumMod val="75000"/>
                    <a:lumOff val="25000"/>
                  </a:schemeClr>
                </a:solidFill>
                <a:latin typeface="微软雅黑" pitchFamily="34" charset="-122"/>
                <a:ea typeface="微软雅黑" pitchFamily="34" charset="-122"/>
              </a:rPr>
              <a:t>AIAA</a:t>
            </a:r>
            <a:r>
              <a:rPr sz="1800" dirty="0">
                <a:solidFill>
                  <a:schemeClr val="tx1">
                    <a:lumMod val="75000"/>
                    <a:lumOff val="25000"/>
                  </a:schemeClr>
                </a:solidFill>
                <a:latin typeface="微软雅黑" pitchFamily="34" charset="-122"/>
                <a:ea typeface="微软雅黑" pitchFamily="34" charset="-122"/>
              </a:rPr>
              <a:t>在国际标准组织</a:t>
            </a:r>
            <a:r>
              <a:rPr lang="en-US" sz="1800" dirty="0">
                <a:solidFill>
                  <a:schemeClr val="tx1">
                    <a:lumMod val="75000"/>
                    <a:lumOff val="25000"/>
                  </a:schemeClr>
                </a:solidFill>
                <a:latin typeface="微软雅黑" pitchFamily="34" charset="-122"/>
                <a:ea typeface="微软雅黑" pitchFamily="34" charset="-122"/>
              </a:rPr>
              <a:t>(</a:t>
            </a:r>
            <a:r>
              <a:rPr lang="en-US" altLang="zh-CN" sz="1800" dirty="0">
                <a:solidFill>
                  <a:schemeClr val="tx1">
                    <a:lumMod val="75000"/>
                    <a:lumOff val="25000"/>
                  </a:schemeClr>
                </a:solidFill>
                <a:latin typeface="微软雅黑" pitchFamily="34" charset="-122"/>
                <a:ea typeface="微软雅黑" pitchFamily="34" charset="-122"/>
              </a:rPr>
              <a:t>ISO</a:t>
            </a:r>
            <a:r>
              <a:rPr lang="en-US" sz="1800" dirty="0">
                <a:solidFill>
                  <a:schemeClr val="tx1">
                    <a:lumMod val="75000"/>
                    <a:lumOff val="25000"/>
                  </a:schemeClr>
                </a:solidFill>
                <a:latin typeface="微软雅黑" pitchFamily="34" charset="-122"/>
                <a:ea typeface="微软雅黑" pitchFamily="34" charset="-122"/>
              </a:rPr>
              <a:t>)</a:t>
            </a:r>
            <a:r>
              <a:rPr sz="1800" dirty="0" smtClean="0">
                <a:solidFill>
                  <a:schemeClr val="tx1">
                    <a:lumMod val="75000"/>
                    <a:lumOff val="25000"/>
                  </a:schemeClr>
                </a:solidFill>
                <a:latin typeface="微软雅黑" pitchFamily="34" charset="-122"/>
                <a:ea typeface="微软雅黑" pitchFamily="34" charset="-122"/>
              </a:rPr>
              <a:t>中担任太空系统运营署</a:t>
            </a:r>
            <a:r>
              <a:rPr lang="en-US" sz="1800" dirty="0" smtClean="0">
                <a:solidFill>
                  <a:schemeClr val="tx1">
                    <a:lumMod val="75000"/>
                    <a:lumOff val="25000"/>
                  </a:schemeClr>
                </a:solidFill>
                <a:latin typeface="微软雅黑" pitchFamily="34" charset="-122"/>
                <a:ea typeface="微软雅黑" pitchFamily="34" charset="-122"/>
              </a:rPr>
              <a:t>(</a:t>
            </a:r>
            <a:r>
              <a:rPr lang="en-US" altLang="zh-CN" sz="1800" dirty="0" smtClean="0">
                <a:solidFill>
                  <a:schemeClr val="tx1">
                    <a:lumMod val="75000"/>
                    <a:lumOff val="25000"/>
                  </a:schemeClr>
                </a:solidFill>
                <a:latin typeface="微软雅黑" pitchFamily="34" charset="-122"/>
                <a:ea typeface="微软雅黑" pitchFamily="34" charset="-122"/>
              </a:rPr>
              <a:t>TC20-SC14</a:t>
            </a:r>
            <a:r>
              <a:rPr lang="en-US" sz="1800" dirty="0" smtClean="0">
                <a:solidFill>
                  <a:schemeClr val="tx1">
                    <a:lumMod val="75000"/>
                    <a:lumOff val="25000"/>
                  </a:schemeClr>
                </a:solidFill>
                <a:latin typeface="微软雅黑" pitchFamily="34" charset="-122"/>
                <a:ea typeface="微软雅黑" pitchFamily="34" charset="-122"/>
              </a:rPr>
              <a:t>)</a:t>
            </a:r>
            <a:r>
              <a:rPr sz="1800" dirty="0" smtClean="0">
                <a:solidFill>
                  <a:schemeClr val="tx1">
                    <a:lumMod val="75000"/>
                    <a:lumOff val="25000"/>
                  </a:schemeClr>
                </a:solidFill>
                <a:latin typeface="微软雅黑" pitchFamily="34" charset="-122"/>
                <a:ea typeface="微软雅黑" pitchFamily="34" charset="-122"/>
              </a:rPr>
              <a:t>，</a:t>
            </a:r>
            <a:r>
              <a:rPr sz="1800" dirty="0">
                <a:solidFill>
                  <a:schemeClr val="tx1">
                    <a:lumMod val="75000"/>
                    <a:lumOff val="25000"/>
                  </a:schemeClr>
                </a:solidFill>
                <a:latin typeface="微软雅黑" pitchFamily="34" charset="-122"/>
                <a:ea typeface="微软雅黑" pitchFamily="34" charset="-122"/>
              </a:rPr>
              <a:t>同时是美国国家标准所认定机构。 </a:t>
            </a:r>
          </a:p>
        </p:txBody>
      </p:sp>
      <p:sp>
        <p:nvSpPr>
          <p:cNvPr id="5" name="灯片编号占位符 4"/>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a:t>
            </a:fld>
            <a:endParaRPr lang="zh-CN" altLang="en-US" sz="1200" kern="120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pic>
        <p:nvPicPr>
          <p:cNvPr id="2051" name="Picture 3"/>
          <p:cNvPicPr>
            <a:picLocks noChangeAspect="1" noChangeArrowheads="1"/>
          </p:cNvPicPr>
          <p:nvPr/>
        </p:nvPicPr>
        <p:blipFill>
          <a:blip r:embed="rId3" cstate="print"/>
          <a:srcRect/>
          <a:stretch>
            <a:fillRect/>
          </a:stretch>
        </p:blipFill>
        <p:spPr bwMode="auto">
          <a:xfrm>
            <a:off x="5214942" y="3586582"/>
            <a:ext cx="3643338" cy="140620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203945" y="2572170"/>
            <a:ext cx="3654335" cy="871536"/>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5214942" y="5158218"/>
            <a:ext cx="3643338" cy="868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a:grpSpLocks/>
          </p:cNvGrpSpPr>
          <p:nvPr/>
        </p:nvGrpSpPr>
        <p:grpSpPr bwMode="auto">
          <a:xfrm>
            <a:off x="2095034" y="2252523"/>
            <a:ext cx="3989134" cy="888445"/>
            <a:chOff x="4247964" y="2057753"/>
            <a:chExt cx="3990093" cy="888157"/>
          </a:xfrm>
        </p:grpSpPr>
        <p:sp>
          <p:nvSpPr>
            <p:cNvPr id="7" name="TextBox 6"/>
            <p:cNvSpPr txBox="1"/>
            <p:nvPr/>
          </p:nvSpPr>
          <p:spPr>
            <a:xfrm>
              <a:off x="5003796" y="2057753"/>
              <a:ext cx="2554518" cy="461515"/>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 </a:t>
              </a:r>
              <a:r>
                <a:rPr lang="zh-CN" altLang="en-US" sz="2400" dirty="0" smtClean="0">
                  <a:solidFill>
                    <a:schemeClr val="tx1">
                      <a:lumMod val="95000"/>
                      <a:lumOff val="5000"/>
                    </a:schemeClr>
                  </a:solidFill>
                  <a:latin typeface="微软雅黑" pitchFamily="34" charset="-122"/>
                  <a:ea typeface="微软雅黑" pitchFamily="34" charset="-122"/>
                </a:rPr>
                <a:t>出版社介绍</a:t>
              </a:r>
            </a:p>
          </p:txBody>
        </p:sp>
        <p:sp>
          <p:nvSpPr>
            <p:cNvPr id="8" name="圆角矩形​​ 10"/>
            <p:cNvSpPr/>
            <p:nvPr/>
          </p:nvSpPr>
          <p:spPr>
            <a:xfrm>
              <a:off x="4247964" y="2133928"/>
              <a:ext cx="647856" cy="647490"/>
            </a:xfrm>
            <a:prstGeom prst="roundRect">
              <a:avLst/>
            </a:prstGeom>
            <a:gradFill flip="none" rotWithShape="1">
              <a:gsLst>
                <a:gs pos="0">
                  <a:srgbClr val="0070C0"/>
                </a:gs>
                <a:gs pos="16700">
                  <a:srgbClr val="00B0F0"/>
                </a:gs>
                <a:gs pos="100000">
                  <a:srgbClr val="0070C0"/>
                </a:gs>
              </a:gsLst>
              <a:lin ang="16200000" scaled="0"/>
              <a:tileRect/>
            </a:gradFill>
            <a:ln w="25400" cap="flat" cmpd="sng" algn="ctr">
              <a:solidFill>
                <a:schemeClr val="tx2">
                  <a:lumMod val="40000"/>
                  <a:lumOff val="60000"/>
                </a:schemeClr>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1</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9" name="TextBox 8"/>
            <p:cNvSpPr txBox="1"/>
            <p:nvPr/>
          </p:nvSpPr>
          <p:spPr>
            <a:xfrm>
              <a:off x="5013323" y="2576698"/>
              <a:ext cx="3224734" cy="369212"/>
            </a:xfrm>
            <a:prstGeom prst="rect">
              <a:avLst/>
            </a:prstGeom>
            <a:noFill/>
          </p:spPr>
          <p:txBody>
            <a:bodyPr wrap="none">
              <a:spAutoFit/>
            </a:bodyPr>
            <a:lstStyle/>
            <a:p>
              <a:pPr fontAlgn="auto">
                <a:spcBef>
                  <a:spcPts val="0"/>
                </a:spcBef>
                <a:spcAft>
                  <a:spcPts val="0"/>
                </a:spcAft>
                <a:defRPr/>
              </a:pP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背景、学会、出版物简介</a:t>
              </a:r>
              <a:endParaRPr lang="zh-CN" altLang="en-US" kern="0" dirty="0">
                <a:solidFill>
                  <a:schemeClr val="tx1">
                    <a:lumMod val="95000"/>
                    <a:lumOff val="5000"/>
                  </a:schemeClr>
                </a:solidFill>
                <a:latin typeface="微软雅黑" pitchFamily="34" charset="-122"/>
                <a:ea typeface="微软雅黑" pitchFamily="34" charset="-122"/>
              </a:endParaRPr>
            </a:p>
          </p:txBody>
        </p:sp>
      </p:grpSp>
      <p:grpSp>
        <p:nvGrpSpPr>
          <p:cNvPr id="3" name="组合 16"/>
          <p:cNvGrpSpPr>
            <a:grpSpLocks/>
          </p:cNvGrpSpPr>
          <p:nvPr/>
        </p:nvGrpSpPr>
        <p:grpSpPr bwMode="auto">
          <a:xfrm>
            <a:off x="2100713" y="3624865"/>
            <a:ext cx="4982739" cy="812247"/>
            <a:chOff x="4247964" y="2057753"/>
            <a:chExt cx="4982879" cy="811369"/>
          </a:xfrm>
        </p:grpSpPr>
        <p:sp>
          <p:nvSpPr>
            <p:cNvPr id="11" name="TextBox 10"/>
            <p:cNvSpPr txBox="1">
              <a:spLocks noChangeArrowheads="1"/>
            </p:cNvSpPr>
            <p:nvPr/>
          </p:nvSpPr>
          <p:spPr bwMode="auto">
            <a:xfrm>
              <a:off x="5003661" y="2057753"/>
              <a:ext cx="3169546" cy="461166"/>
            </a:xfrm>
            <a:prstGeom prst="rect">
              <a:avLst/>
            </a:prstGeom>
            <a:noFill/>
            <a:ln w="9525">
              <a:noFill/>
              <a:miter lim="800000"/>
              <a:headEnd/>
              <a:tailEnd/>
            </a:ln>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 </a:t>
              </a:r>
              <a:r>
                <a:rPr lang="zh-CN" altLang="en-US" sz="2400" dirty="0" smtClean="0">
                  <a:solidFill>
                    <a:schemeClr val="tx1">
                      <a:lumMod val="95000"/>
                      <a:lumOff val="5000"/>
                    </a:schemeClr>
                  </a:solidFill>
                  <a:latin typeface="微软雅黑" pitchFamily="34" charset="-122"/>
                  <a:ea typeface="微软雅黑" pitchFamily="34" charset="-122"/>
                </a:rPr>
                <a:t>数据库使用说明</a:t>
              </a:r>
            </a:p>
          </p:txBody>
        </p:sp>
        <p:sp>
          <p:nvSpPr>
            <p:cNvPr id="12" name="圆角矩形​​ 18"/>
            <p:cNvSpPr/>
            <p:nvPr/>
          </p:nvSpPr>
          <p:spPr>
            <a:xfrm>
              <a:off x="4247964" y="2133871"/>
              <a:ext cx="647719" cy="647000"/>
            </a:xfrm>
            <a:prstGeom prst="roundRect">
              <a:avLst/>
            </a:prstGeom>
            <a:gradFill flip="none" rotWithShape="1">
              <a:gsLst>
                <a:gs pos="0">
                  <a:schemeClr val="accent3">
                    <a:lumMod val="20000"/>
                    <a:lumOff val="80000"/>
                  </a:schemeClr>
                </a:gs>
                <a:gs pos="16700">
                  <a:srgbClr val="A7C46E"/>
                </a:gs>
                <a:gs pos="100000">
                  <a:schemeClr val="accent3">
                    <a:lumMod val="75000"/>
                  </a:schemeClr>
                </a:gs>
              </a:gsLst>
              <a:lin ang="16200000" scaled="0"/>
              <a:tileRect/>
            </a:gradFill>
            <a:ln w="25400" cap="flat" cmpd="sng" algn="ctr">
              <a:solidFill>
                <a:srgbClr val="A7C46E"/>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2</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3" name="TextBox 12"/>
            <p:cNvSpPr txBox="1"/>
            <p:nvPr/>
          </p:nvSpPr>
          <p:spPr>
            <a:xfrm>
              <a:off x="5013160" y="2500189"/>
              <a:ext cx="4217683" cy="368933"/>
            </a:xfrm>
            <a:prstGeom prst="rect">
              <a:avLst/>
            </a:prstGeom>
            <a:noFill/>
          </p:spPr>
          <p:txBody>
            <a:bodyPr wrap="none">
              <a:spAutoFit/>
            </a:bodyPr>
            <a:lstStyle/>
            <a:p>
              <a:pPr marL="0" lvl="1">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——ARC</a:t>
              </a:r>
              <a:r>
                <a:rPr lang="zh-CN" altLang="en-US" dirty="0" smtClean="0">
                  <a:solidFill>
                    <a:schemeClr val="tx1">
                      <a:lumMod val="95000"/>
                      <a:lumOff val="5000"/>
                    </a:schemeClr>
                  </a:solidFill>
                  <a:latin typeface="微软雅黑" pitchFamily="34" charset="-122"/>
                  <a:ea typeface="微软雅黑" pitchFamily="34" charset="-122"/>
                </a:rPr>
                <a:t>平台介绍、期刊、会议录浏览</a:t>
              </a:r>
              <a:endParaRPr lang="zh-CN" altLang="en-US" dirty="0" smtClean="0">
                <a:solidFill>
                  <a:schemeClr val="tx1">
                    <a:lumMod val="95000"/>
                    <a:lumOff val="5000"/>
                  </a:schemeClr>
                </a:solidFill>
                <a:latin typeface="微软雅黑" pitchFamily="34" charset="-122"/>
                <a:ea typeface="微软雅黑" pitchFamily="34" charset="-122"/>
                <a:cs typeface="Times New Roman" pitchFamily="18" charset="0"/>
              </a:endParaRPr>
            </a:p>
          </p:txBody>
        </p:sp>
      </p:grpSp>
      <p:grpSp>
        <p:nvGrpSpPr>
          <p:cNvPr id="4" name="组合 20"/>
          <p:cNvGrpSpPr>
            <a:grpSpLocks/>
          </p:cNvGrpSpPr>
          <p:nvPr/>
        </p:nvGrpSpPr>
        <p:grpSpPr bwMode="auto">
          <a:xfrm>
            <a:off x="2096300" y="4921011"/>
            <a:ext cx="5904724" cy="812245"/>
            <a:chOff x="4247964" y="2057753"/>
            <a:chExt cx="5905246" cy="811368"/>
          </a:xfrm>
        </p:grpSpPr>
        <p:sp>
          <p:nvSpPr>
            <p:cNvPr id="15" name="TextBox 14"/>
            <p:cNvSpPr txBox="1"/>
            <p:nvPr/>
          </p:nvSpPr>
          <p:spPr>
            <a:xfrm>
              <a:off x="5003681" y="2057753"/>
              <a:ext cx="2246327" cy="461167"/>
            </a:xfrm>
            <a:prstGeom prst="rect">
              <a:avLst/>
            </a:prstGeom>
            <a:noFill/>
          </p:spPr>
          <p:txBody>
            <a:bodyPr wrap="none">
              <a:spAutoFit/>
            </a:bodyPr>
            <a:lstStyle/>
            <a:p>
              <a:r>
                <a:rPr lang="en-US" altLang="zh-CN" sz="2400" dirty="0" smtClean="0">
                  <a:solidFill>
                    <a:schemeClr val="tx1">
                      <a:lumMod val="95000"/>
                      <a:lumOff val="5000"/>
                    </a:schemeClr>
                  </a:solidFill>
                  <a:latin typeface="微软雅黑" pitchFamily="34" charset="-122"/>
                  <a:ea typeface="微软雅黑" pitchFamily="34" charset="-122"/>
                </a:rPr>
                <a:t>AIAA </a:t>
              </a:r>
              <a:r>
                <a:rPr lang="zh-CN" altLang="en-US" sz="2400" dirty="0" smtClean="0">
                  <a:solidFill>
                    <a:schemeClr val="tx1">
                      <a:lumMod val="95000"/>
                      <a:lumOff val="5000"/>
                    </a:schemeClr>
                  </a:solidFill>
                  <a:latin typeface="微软雅黑" pitchFamily="34" charset="-122"/>
                  <a:ea typeface="微软雅黑" pitchFamily="34" charset="-122"/>
                </a:rPr>
                <a:t>其它信息</a:t>
              </a:r>
              <a:endParaRPr lang="en-US" altLang="zh-CN" sz="2400" dirty="0" smtClean="0">
                <a:solidFill>
                  <a:schemeClr val="tx1">
                    <a:lumMod val="95000"/>
                    <a:lumOff val="5000"/>
                  </a:schemeClr>
                </a:solidFill>
                <a:latin typeface="微软雅黑" pitchFamily="34" charset="-122"/>
                <a:ea typeface="微软雅黑" pitchFamily="34" charset="-122"/>
              </a:endParaRPr>
            </a:p>
          </p:txBody>
        </p:sp>
        <p:sp>
          <p:nvSpPr>
            <p:cNvPr id="16" name="圆角矩形​​ 22"/>
            <p:cNvSpPr/>
            <p:nvPr/>
          </p:nvSpPr>
          <p:spPr>
            <a:xfrm>
              <a:off x="4247964" y="2133871"/>
              <a:ext cx="647757" cy="647000"/>
            </a:xfrm>
            <a:prstGeom prst="roundRect">
              <a:avLst/>
            </a:prstGeom>
            <a:gradFill flip="none" rotWithShape="1">
              <a:gsLst>
                <a:gs pos="1000">
                  <a:schemeClr val="accent6">
                    <a:lumMod val="40000"/>
                    <a:lumOff val="60000"/>
                  </a:schemeClr>
                </a:gs>
                <a:gs pos="16700">
                  <a:srgbClr val="F8A662"/>
                </a:gs>
                <a:gs pos="100000">
                  <a:srgbClr val="EF720B"/>
                </a:gs>
              </a:gsLst>
              <a:lin ang="16200000" scaled="0"/>
              <a:tileRect/>
            </a:gradFill>
            <a:ln w="25400" cap="flat" cmpd="sng" algn="ctr">
              <a:solidFill>
                <a:srgbClr val="F8A764"/>
              </a:solidFill>
              <a:prstDash val="solid"/>
            </a:ln>
            <a:effectLst/>
          </p:spPr>
          <p:txBody>
            <a:bodyPr anchor="ctr"/>
            <a:lstStyle/>
            <a:p>
              <a:pPr algn="ctr" fontAlgn="auto">
                <a:spcBef>
                  <a:spcPts val="0"/>
                </a:spcBef>
                <a:spcAft>
                  <a:spcPts val="0"/>
                </a:spcAft>
                <a:defRPr/>
              </a:pPr>
              <a:r>
                <a:rPr lang="en-US" altLang="zh-CN" sz="2800" kern="0" dirty="0">
                  <a:solidFill>
                    <a:schemeClr val="tx1">
                      <a:lumMod val="95000"/>
                      <a:lumOff val="5000"/>
                    </a:schemeClr>
                  </a:solidFill>
                  <a:latin typeface="微软雅黑" pitchFamily="34" charset="-122"/>
                  <a:ea typeface="微软雅黑" pitchFamily="34" charset="-122"/>
                  <a:cs typeface="Arial" pitchFamily="34" charset="0"/>
                </a:rPr>
                <a:t>3</a:t>
              </a:r>
              <a:endParaRPr lang="zh-CN" altLang="en-US" sz="2800" kern="0" dirty="0">
                <a:solidFill>
                  <a:schemeClr val="tx1">
                    <a:lumMod val="95000"/>
                    <a:lumOff val="5000"/>
                  </a:schemeClr>
                </a:solidFill>
                <a:latin typeface="微软雅黑" pitchFamily="34" charset="-122"/>
                <a:ea typeface="微软雅黑" pitchFamily="34" charset="-122"/>
                <a:cs typeface="Arial" pitchFamily="34" charset="0"/>
              </a:endParaRPr>
            </a:p>
          </p:txBody>
        </p:sp>
        <p:sp>
          <p:nvSpPr>
            <p:cNvPr id="17" name="TextBox 16"/>
            <p:cNvSpPr txBox="1"/>
            <p:nvPr/>
          </p:nvSpPr>
          <p:spPr>
            <a:xfrm>
              <a:off x="5013207" y="2500188"/>
              <a:ext cx="5140003" cy="368933"/>
            </a:xfrm>
            <a:prstGeom prst="rect">
              <a:avLst/>
            </a:prstGeom>
            <a:noFill/>
          </p:spPr>
          <p:txBody>
            <a:bodyPr wrap="none">
              <a:spAutoFit/>
            </a:bodyPr>
            <a:lstStyle/>
            <a:p>
              <a:pPr fontAlgn="auto">
                <a:spcBef>
                  <a:spcPts val="0"/>
                </a:spcBef>
                <a:spcAft>
                  <a:spcPts val="0"/>
                </a:spcAft>
                <a:defRPr/>
              </a:pPr>
              <a:r>
                <a:rPr lang="en-US" altLang="zh-CN" dirty="0">
                  <a:solidFill>
                    <a:schemeClr val="tx1">
                      <a:lumMod val="95000"/>
                      <a:lumOff val="5000"/>
                    </a:schemeClr>
                  </a:solidFill>
                  <a:latin typeface="微软雅黑" pitchFamily="34" charset="-122"/>
                  <a:ea typeface="微软雅黑" pitchFamily="34" charset="-122"/>
                </a:rPr>
                <a:t> </a:t>
              </a:r>
              <a:r>
                <a:rPr lang="en-US" altLang="zh-CN" dirty="0" smtClean="0">
                  <a:solidFill>
                    <a:schemeClr val="tx1">
                      <a:lumMod val="95000"/>
                      <a:lumOff val="5000"/>
                    </a:schemeClr>
                  </a:solidFill>
                  <a:latin typeface="微软雅黑" pitchFamily="34" charset="-122"/>
                  <a:ea typeface="微软雅黑" pitchFamily="34" charset="-122"/>
                </a:rPr>
                <a:t>——</a:t>
              </a:r>
              <a:r>
                <a:rPr lang="zh-CN" altLang="en-US" dirty="0" smtClean="0">
                  <a:solidFill>
                    <a:schemeClr val="tx1">
                      <a:lumMod val="95000"/>
                      <a:lumOff val="5000"/>
                    </a:schemeClr>
                  </a:solidFill>
                  <a:latin typeface="微软雅黑" pitchFamily="34" charset="-122"/>
                  <a:ea typeface="微软雅黑" pitchFamily="34" charset="-122"/>
                </a:rPr>
                <a:t>行业动态、宇航科学职业发展、职位申请等</a:t>
              </a:r>
              <a:endParaRPr lang="zh-CN" altLang="en-US" kern="0" dirty="0">
                <a:solidFill>
                  <a:schemeClr val="tx1">
                    <a:lumMod val="95000"/>
                    <a:lumOff val="5000"/>
                  </a:schemeClr>
                </a:solidFill>
                <a:latin typeface="微软雅黑" pitchFamily="34" charset="-122"/>
                <a:ea typeface="微软雅黑" pitchFamily="34" charset="-122"/>
              </a:endParaRPr>
            </a:p>
          </p:txBody>
        </p:sp>
      </p:grpSp>
      <p:sp>
        <p:nvSpPr>
          <p:cNvPr id="19" name="标题 24"/>
          <p:cNvSpPr txBox="1">
            <a:spLocks/>
          </p:cNvSpPr>
          <p:nvPr/>
        </p:nvSpPr>
        <p:spPr bwMode="auto">
          <a:xfrm>
            <a:off x="357158" y="1124744"/>
            <a:ext cx="8229600" cy="704850"/>
          </a:xfrm>
          <a:prstGeom prst="rect">
            <a:avLst/>
          </a:prstGeom>
          <a:noFill/>
          <a:ln w="9525">
            <a:noFill/>
            <a:miter lim="800000"/>
            <a:headEnd/>
            <a:tailEnd/>
          </a:ln>
        </p:spPr>
        <p:txBody>
          <a:bodyPr anchor="ctr"/>
          <a:lstStyle/>
          <a:p>
            <a:pPr algn="r"/>
            <a:r>
              <a:rPr lang="zh-CN" altLang="en-US" sz="4000" b="1" dirty="0" smtClean="0">
                <a:solidFill>
                  <a:schemeClr val="tx1">
                    <a:lumMod val="95000"/>
                    <a:lumOff val="5000"/>
                  </a:schemeClr>
                </a:solidFill>
                <a:latin typeface="微软雅黑" pitchFamily="34" charset="-122"/>
                <a:ea typeface="微软雅黑" pitchFamily="34" charset="-122"/>
              </a:rPr>
              <a:t>提纲</a:t>
            </a:r>
            <a:r>
              <a:rPr lang="en-US" altLang="zh-CN" sz="3200" dirty="0" smtClean="0">
                <a:solidFill>
                  <a:schemeClr val="tx1">
                    <a:lumMod val="95000"/>
                    <a:lumOff val="5000"/>
                  </a:schemeClr>
                </a:solidFill>
                <a:latin typeface="微软雅黑" pitchFamily="34" charset="-122"/>
                <a:ea typeface="微软雅黑" pitchFamily="34" charset="-122"/>
              </a:rPr>
              <a:t>CONTENTS</a:t>
            </a:r>
            <a:endParaRPr lang="zh-CN" altLang="en-US" sz="3200" dirty="0">
              <a:solidFill>
                <a:schemeClr val="tx1">
                  <a:lumMod val="95000"/>
                  <a:lumOff val="5000"/>
                </a:schemeClr>
              </a:solidFill>
              <a:latin typeface="微软雅黑" pitchFamily="34" charset="-122"/>
              <a:ea typeface="微软雅黑" pitchFamily="34" charset="-122"/>
            </a:endParaRPr>
          </a:p>
        </p:txBody>
      </p:sp>
      <p:sp>
        <p:nvSpPr>
          <p:cNvPr id="22" name="灯片编号占位符 4"/>
          <p:cNvSpPr>
            <a:spLocks noGrp="1"/>
          </p:cNvSpPr>
          <p:nvPr>
            <p:ph type="sldNum" sz="quarter" idx="12"/>
          </p:nvPr>
        </p:nvSpPr>
        <p:spPr>
          <a:xfrm>
            <a:off x="6553200" y="6356350"/>
            <a:ext cx="2133600" cy="365125"/>
          </a:xfrm>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30</a:t>
            </a:fld>
            <a:endParaRPr lang="zh-CN" altLang="en-US" sz="1200" kern="1200" dirty="0">
              <a:solidFill>
                <a:prstClr val="black">
                  <a:tint val="75000"/>
                </a:prstClr>
              </a:solidFill>
              <a:latin typeface="Calibri"/>
              <a:ea typeface="宋体"/>
              <a:cs typeface="+mn-cs"/>
            </a:endParaRPr>
          </a:p>
        </p:txBody>
      </p:sp>
      <p:sp>
        <p:nvSpPr>
          <p:cNvPr id="23" name="页脚占位符 5"/>
          <p:cNvSpPr>
            <a:spLocks noGrp="1"/>
          </p:cNvSpPr>
          <p:nvPr>
            <p:ph type="ftr" sz="quarter" idx="11"/>
          </p:nvPr>
        </p:nvSpPr>
        <p:spPr>
          <a:xfrm>
            <a:off x="3124200" y="6356350"/>
            <a:ext cx="2895600" cy="365125"/>
          </a:xfrm>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rctx="PPT">
                                        <p:cTn id="9" dur="indefinite"/>
                                        <p:tgtEl>
                                          <p:spTgt spid="2"/>
                                        </p:tgtEl>
                                        <p:attrNameLst>
                                          <p:attrName>style.opacity</p:attrName>
                                        </p:attrNameLst>
                                      </p:cBhvr>
                                      <p:to>
                                        <p:strVal val="0.25"/>
                                      </p:to>
                                    </p:set>
                                    <p:animEffect filter="image" prLst="opacity: 0.25">
                                      <p:cBhvr rctx="IE">
                                        <p:cTn id="1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636912"/>
            <a:ext cx="3829048" cy="3629000"/>
          </a:xfrm>
        </p:spPr>
        <p:txBody>
          <a:bodyPr>
            <a:normAutofit/>
          </a:bodyPr>
          <a:lstStyle/>
          <a:p>
            <a:pPr marL="0" indent="0">
              <a:lnSpc>
                <a:spcPts val="3200"/>
              </a:lnSpc>
              <a:spcBef>
                <a:spcPts val="1200"/>
              </a:spcBef>
              <a:spcAft>
                <a:spcPts val="600"/>
              </a:spcAft>
              <a:buNone/>
            </a:pPr>
            <a:r>
              <a:rPr lang="en-US" altLang="zh-CN" sz="2000" dirty="0" smtClean="0">
                <a:solidFill>
                  <a:schemeClr val="tx1">
                    <a:lumMod val="75000"/>
                    <a:lumOff val="25000"/>
                  </a:schemeClr>
                </a:solidFill>
                <a:latin typeface="微软雅黑" pitchFamily="34" charset="-122"/>
                <a:ea typeface="微软雅黑" pitchFamily="34" charset="-122"/>
              </a:rPr>
              <a:t>AIAA</a:t>
            </a:r>
            <a:r>
              <a:rPr sz="2000" dirty="0" smtClean="0">
                <a:solidFill>
                  <a:schemeClr val="tx1">
                    <a:lumMod val="75000"/>
                    <a:lumOff val="25000"/>
                  </a:schemeClr>
                </a:solidFill>
                <a:latin typeface="微软雅黑" pitchFamily="34" charset="-122"/>
                <a:ea typeface="微软雅黑" pitchFamily="34" charset="-122"/>
              </a:rPr>
              <a:t>网站还提供：</a:t>
            </a:r>
            <a:endParaRPr lang="en-US" sz="2000" dirty="0" smtClean="0">
              <a:solidFill>
                <a:schemeClr val="tx1">
                  <a:lumMod val="75000"/>
                  <a:lumOff val="25000"/>
                </a:schemeClr>
              </a:solidFill>
              <a:latin typeface="微软雅黑" pitchFamily="34" charset="-122"/>
              <a:ea typeface="微软雅黑" pitchFamily="34" charset="-122"/>
            </a:endParaRPr>
          </a:p>
          <a:p>
            <a:pPr marL="261938" indent="-261938">
              <a:lnSpc>
                <a:spcPts val="3200"/>
              </a:lnSpc>
              <a:spcBef>
                <a:spcPts val="1200"/>
              </a:spcBef>
              <a:spcAft>
                <a:spcPts val="600"/>
              </a:spcAft>
              <a:buFont typeface="Wingdings" pitchFamily="2" charset="2"/>
              <a:buChar char="Ø"/>
            </a:pPr>
            <a:r>
              <a:rPr lang="en-US" sz="2000" dirty="0" smtClean="0">
                <a:solidFill>
                  <a:schemeClr val="tx1">
                    <a:lumMod val="75000"/>
                    <a:lumOff val="25000"/>
                  </a:schemeClr>
                </a:solidFill>
                <a:latin typeface="微软雅黑" pitchFamily="34" charset="-122"/>
                <a:ea typeface="微软雅黑" pitchFamily="34" charset="-122"/>
              </a:rPr>
              <a:t> </a:t>
            </a:r>
            <a:r>
              <a:rPr sz="2000" dirty="0" err="1" smtClean="0">
                <a:solidFill>
                  <a:schemeClr val="tx1">
                    <a:lumMod val="75000"/>
                    <a:lumOff val="25000"/>
                  </a:schemeClr>
                </a:solidFill>
                <a:latin typeface="微软雅黑" pitchFamily="34" charset="-122"/>
                <a:ea typeface="微软雅黑" pitchFamily="34" charset="-122"/>
              </a:rPr>
              <a:t>行业信息如国际会议</a:t>
            </a:r>
            <a:r>
              <a:rPr sz="2000" dirty="0" err="1">
                <a:solidFill>
                  <a:schemeClr val="tx1">
                    <a:lumMod val="75000"/>
                    <a:lumOff val="25000"/>
                  </a:schemeClr>
                </a:solidFill>
                <a:latin typeface="微软雅黑" pitchFamily="34" charset="-122"/>
                <a:ea typeface="微软雅黑" pitchFamily="34" charset="-122"/>
              </a:rPr>
              <a:t>、行业研究进展、</a:t>
            </a:r>
            <a:r>
              <a:rPr sz="2000" dirty="0" err="1" smtClean="0">
                <a:solidFill>
                  <a:schemeClr val="tx1">
                    <a:lumMod val="75000"/>
                    <a:lumOff val="25000"/>
                  </a:schemeClr>
                </a:solidFill>
                <a:latin typeface="微软雅黑" pitchFamily="34" charset="-122"/>
                <a:ea typeface="微软雅黑" pitchFamily="34" charset="-122"/>
              </a:rPr>
              <a:t>产业发展</a:t>
            </a:r>
            <a:r>
              <a:rPr lang="zh-CN" altLang="en-US" sz="2000" dirty="0" smtClean="0">
                <a:solidFill>
                  <a:schemeClr val="tx1">
                    <a:lumMod val="75000"/>
                    <a:lumOff val="25000"/>
                  </a:schemeClr>
                </a:solidFill>
                <a:latin typeface="微软雅黑" pitchFamily="34" charset="-122"/>
                <a:ea typeface="微软雅黑" pitchFamily="34" charset="-122"/>
              </a:rPr>
              <a:t>信息</a:t>
            </a:r>
            <a:endParaRPr lang="en-US" sz="2000" dirty="0" smtClean="0">
              <a:solidFill>
                <a:schemeClr val="tx1">
                  <a:lumMod val="75000"/>
                  <a:lumOff val="25000"/>
                </a:schemeClr>
              </a:solidFill>
              <a:latin typeface="微软雅黑" pitchFamily="34" charset="-122"/>
              <a:ea typeface="微软雅黑" pitchFamily="34" charset="-122"/>
            </a:endParaRPr>
          </a:p>
          <a:p>
            <a:pPr marL="261938" indent="-261938">
              <a:lnSpc>
                <a:spcPts val="3200"/>
              </a:lnSpc>
              <a:spcBef>
                <a:spcPts val="1200"/>
              </a:spcBef>
              <a:spcAft>
                <a:spcPts val="600"/>
              </a:spcAft>
              <a:buFont typeface="Wingdings" pitchFamily="2" charset="2"/>
              <a:buChar char="Ø"/>
            </a:pPr>
            <a:r>
              <a:rPr lang="en-US" sz="2000" dirty="0" smtClean="0">
                <a:solidFill>
                  <a:schemeClr val="tx1">
                    <a:lumMod val="75000"/>
                    <a:lumOff val="25000"/>
                  </a:schemeClr>
                </a:solidFill>
                <a:latin typeface="微软雅黑" pitchFamily="34" charset="-122"/>
                <a:ea typeface="微软雅黑" pitchFamily="34" charset="-122"/>
              </a:rPr>
              <a:t> </a:t>
            </a:r>
            <a:r>
              <a:rPr sz="2000" dirty="0" err="1" smtClean="0">
                <a:solidFill>
                  <a:schemeClr val="tx1">
                    <a:lumMod val="75000"/>
                    <a:lumOff val="25000"/>
                  </a:schemeClr>
                </a:solidFill>
                <a:latin typeface="微软雅黑" pitchFamily="34" charset="-122"/>
                <a:ea typeface="微软雅黑" pitchFamily="34" charset="-122"/>
              </a:rPr>
              <a:t>个人职业发展、工作机会</a:t>
            </a:r>
            <a:r>
              <a:rPr lang="zh-CN" altLang="en-US" sz="2000" dirty="0" smtClean="0">
                <a:solidFill>
                  <a:schemeClr val="tx1">
                    <a:lumMod val="75000"/>
                    <a:lumOff val="25000"/>
                  </a:schemeClr>
                </a:solidFill>
                <a:latin typeface="微软雅黑" pitchFamily="34" charset="-122"/>
                <a:ea typeface="微软雅黑" pitchFamily="34" charset="-122"/>
              </a:rPr>
              <a:t>等</a:t>
            </a:r>
            <a:endParaRPr lang="en-US" sz="2000" dirty="0" smtClean="0">
              <a:solidFill>
                <a:schemeClr val="tx1">
                  <a:lumMod val="75000"/>
                  <a:lumOff val="25000"/>
                </a:schemeClr>
              </a:solidFill>
              <a:latin typeface="微软雅黑" pitchFamily="34" charset="-122"/>
              <a:ea typeface="微软雅黑" pitchFamily="34" charset="-122"/>
            </a:endParaRPr>
          </a:p>
          <a:p>
            <a:pPr marL="0" indent="0">
              <a:lnSpc>
                <a:spcPts val="3200"/>
              </a:lnSpc>
              <a:spcBef>
                <a:spcPts val="1200"/>
              </a:spcBef>
              <a:spcAft>
                <a:spcPts val="600"/>
              </a:spcAft>
              <a:buFont typeface="Wingdings" pitchFamily="2" charset="2"/>
              <a:buChar char="Ø"/>
            </a:pPr>
            <a:r>
              <a:rPr lang="en-US" sz="2000" dirty="0" smtClean="0">
                <a:solidFill>
                  <a:schemeClr val="tx1">
                    <a:lumMod val="75000"/>
                    <a:lumOff val="25000"/>
                  </a:schemeClr>
                </a:solidFill>
                <a:latin typeface="微软雅黑" pitchFamily="34" charset="-122"/>
                <a:ea typeface="微软雅黑" pitchFamily="34" charset="-122"/>
              </a:rPr>
              <a:t>  </a:t>
            </a:r>
            <a:r>
              <a:rPr sz="2000" dirty="0" err="1" smtClean="0">
                <a:solidFill>
                  <a:schemeClr val="tx1">
                    <a:lumMod val="75000"/>
                    <a:lumOff val="25000"/>
                  </a:schemeClr>
                </a:solidFill>
                <a:latin typeface="微软雅黑" pitchFamily="34" charset="-122"/>
                <a:ea typeface="微软雅黑" pitchFamily="34" charset="-122"/>
              </a:rPr>
              <a:t>提供电子邮件推送服务</a:t>
            </a:r>
            <a:endParaRPr lang="en-US" sz="2000" dirty="0" smtClean="0">
              <a:solidFill>
                <a:schemeClr val="tx1">
                  <a:lumMod val="75000"/>
                  <a:lumOff val="25000"/>
                </a:schemeClr>
              </a:solidFill>
              <a:latin typeface="微软雅黑" pitchFamily="34" charset="-122"/>
              <a:ea typeface="微软雅黑" pitchFamily="34" charset="-122"/>
            </a:endParaRPr>
          </a:p>
          <a:p>
            <a:pPr marL="0" indent="0">
              <a:lnSpc>
                <a:spcPts val="3200"/>
              </a:lnSpc>
              <a:spcBef>
                <a:spcPts val="1200"/>
              </a:spcBef>
              <a:spcAft>
                <a:spcPts val="600"/>
              </a:spcAft>
              <a:buNone/>
            </a:pPr>
            <a:r>
              <a:rPr sz="2000" dirty="0" smtClean="0">
                <a:solidFill>
                  <a:schemeClr val="tx1">
                    <a:lumMod val="75000"/>
                    <a:lumOff val="25000"/>
                  </a:schemeClr>
                </a:solidFill>
                <a:latin typeface="微软雅黑" pitchFamily="34" charset="-122"/>
                <a:ea typeface="微软雅黑" pitchFamily="34" charset="-122"/>
              </a:rPr>
              <a:t>网址：</a:t>
            </a:r>
            <a:r>
              <a:rPr lang="en-US" sz="2000" dirty="0" smtClean="0">
                <a:solidFill>
                  <a:schemeClr val="tx1">
                    <a:lumMod val="75000"/>
                    <a:lumOff val="25000"/>
                  </a:schemeClr>
                </a:solidFill>
                <a:latin typeface="微软雅黑" pitchFamily="34" charset="-122"/>
                <a:ea typeface="微软雅黑" pitchFamily="34" charset="-122"/>
                <a:hlinkClick r:id="rId2"/>
              </a:rPr>
              <a:t>https</a:t>
            </a:r>
            <a:r>
              <a:rPr lang="en-US" sz="2000" dirty="0">
                <a:solidFill>
                  <a:schemeClr val="tx1">
                    <a:lumMod val="75000"/>
                    <a:lumOff val="25000"/>
                  </a:schemeClr>
                </a:solidFill>
                <a:latin typeface="微软雅黑" pitchFamily="34" charset="-122"/>
                <a:ea typeface="微软雅黑" pitchFamily="34" charset="-122"/>
                <a:hlinkClick r:id="rId2"/>
              </a:rPr>
              <a:t>://</a:t>
            </a:r>
            <a:r>
              <a:rPr lang="en-US" sz="2000" dirty="0" err="1" smtClean="0">
                <a:solidFill>
                  <a:schemeClr val="tx1">
                    <a:lumMod val="75000"/>
                    <a:lumOff val="25000"/>
                  </a:schemeClr>
                </a:solidFill>
                <a:latin typeface="微软雅黑" pitchFamily="34" charset="-122"/>
                <a:ea typeface="微软雅黑" pitchFamily="34" charset="-122"/>
                <a:hlinkClick r:id="rId2"/>
              </a:rPr>
              <a:t>www.aiaa.org</a:t>
            </a:r>
            <a:r>
              <a:rPr lang="en-US" sz="2000" dirty="0" smtClean="0">
                <a:solidFill>
                  <a:schemeClr val="tx1">
                    <a:lumMod val="75000"/>
                    <a:lumOff val="25000"/>
                  </a:schemeClr>
                </a:solidFill>
                <a:latin typeface="微软雅黑" pitchFamily="34" charset="-122"/>
                <a:ea typeface="微软雅黑" pitchFamily="34" charset="-122"/>
              </a:rPr>
              <a:t> </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31</a:t>
            </a:fld>
            <a:endParaRPr lang="en-US"/>
          </a:p>
        </p:txBody>
      </p:sp>
      <p:pic>
        <p:nvPicPr>
          <p:cNvPr id="1027" name="Picture 3" descr="C:\Documents and Settings\Lycia\桌面\Home   The American Institute of Aeronautics and A.png"/>
          <p:cNvPicPr>
            <a:picLocks noChangeAspect="1" noChangeArrowheads="1"/>
          </p:cNvPicPr>
          <p:nvPr/>
        </p:nvPicPr>
        <p:blipFill>
          <a:blip r:embed="rId3" cstate="print"/>
          <a:srcRect/>
          <a:stretch>
            <a:fillRect/>
          </a:stretch>
        </p:blipFill>
        <p:spPr bwMode="auto">
          <a:xfrm>
            <a:off x="4643438" y="2060848"/>
            <a:ext cx="3947123" cy="4608000"/>
          </a:xfrm>
          <a:prstGeom prst="rect">
            <a:avLst/>
          </a:prstGeom>
          <a:noFill/>
        </p:spPr>
      </p:pic>
      <p:sp>
        <p:nvSpPr>
          <p:cNvPr id="9" name="Rectangle 2"/>
          <p:cNvSpPr>
            <a:spLocks noGrp="1" noChangeArrowheads="1"/>
          </p:cNvSpPr>
          <p:nvPr>
            <p:ph type="title"/>
          </p:nvPr>
        </p:nvSpPr>
        <p:spPr bwMode="auto">
          <a:xfrm>
            <a:off x="357158" y="1268760"/>
            <a:ext cx="8643998" cy="73215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altLang="zh-CN" sz="3600" b="1" dirty="0" smtClean="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主页其他信息</a:t>
            </a:r>
            <a:endParaRPr sz="3600" b="1" dirty="0" smtClean="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11"/>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32</a:t>
            </a:fld>
            <a:endParaRPr lang="zh-CN" altLang="en-US" sz="1200" kern="1200">
              <a:solidFill>
                <a:prstClr val="black">
                  <a:tint val="75000"/>
                </a:prstClr>
              </a:solidFill>
              <a:latin typeface="Calibri"/>
              <a:ea typeface="宋体"/>
              <a:cs typeface="+mn-cs"/>
            </a:endParaRPr>
          </a:p>
        </p:txBody>
      </p:sp>
      <p:sp>
        <p:nvSpPr>
          <p:cNvPr id="13" name="页脚占位符 12"/>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pic>
        <p:nvPicPr>
          <p:cNvPr id="4098" name="Picture 2" descr="C:\Documents and Settings\Lycia\桌面\Home   The American Institute of Aeronautics and A_副本.jpg"/>
          <p:cNvPicPr>
            <a:picLocks noChangeAspect="1" noChangeArrowheads="1"/>
          </p:cNvPicPr>
          <p:nvPr/>
        </p:nvPicPr>
        <p:blipFill>
          <a:blip r:embed="rId3" cstate="print"/>
          <a:srcRect/>
          <a:stretch>
            <a:fillRect/>
          </a:stretch>
        </p:blipFill>
        <p:spPr bwMode="auto">
          <a:xfrm>
            <a:off x="2096750" y="1844824"/>
            <a:ext cx="6475778" cy="5004000"/>
          </a:xfrm>
          <a:prstGeom prst="rect">
            <a:avLst/>
          </a:prstGeom>
          <a:noFill/>
        </p:spPr>
      </p:pic>
      <p:sp>
        <p:nvSpPr>
          <p:cNvPr id="14" name="线形标注 2(无边框) 13"/>
          <p:cNvSpPr/>
          <p:nvPr/>
        </p:nvSpPr>
        <p:spPr>
          <a:xfrm>
            <a:off x="71406" y="3987964"/>
            <a:ext cx="1643074" cy="857256"/>
          </a:xfrm>
          <a:prstGeom prst="callout2">
            <a:avLst>
              <a:gd name="adj1" fmla="val 18750"/>
              <a:gd name="adj2" fmla="val 106809"/>
              <a:gd name="adj3" fmla="val 18750"/>
              <a:gd name="adj4" fmla="val 112536"/>
              <a:gd name="adj5" fmla="val -9756"/>
              <a:gd name="adj6" fmla="val 12300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即将举办的会议展览等信息</a:t>
            </a:r>
          </a:p>
        </p:txBody>
      </p:sp>
      <p:sp>
        <p:nvSpPr>
          <p:cNvPr id="15" name="线形标注 2(无边框) 14"/>
          <p:cNvSpPr/>
          <p:nvPr/>
        </p:nvSpPr>
        <p:spPr>
          <a:xfrm>
            <a:off x="6357950" y="2773518"/>
            <a:ext cx="2000264" cy="1071570"/>
          </a:xfrm>
          <a:prstGeom prst="callout2">
            <a:avLst>
              <a:gd name="adj1" fmla="val 15807"/>
              <a:gd name="adj2" fmla="val -4148"/>
              <a:gd name="adj3" fmla="val 15807"/>
              <a:gd name="adj4" fmla="val -13370"/>
              <a:gd name="adj5" fmla="val 57614"/>
              <a:gd name="adj6" fmla="val -3497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最新业内信息及</a:t>
            </a:r>
            <a:r>
              <a:rPr lang="en-US" altLang="zh-CN" dirty="0" smtClean="0">
                <a:solidFill>
                  <a:prstClr val="black"/>
                </a:solidFill>
                <a:latin typeface="微软雅黑" pitchFamily="34" charset="-122"/>
                <a:ea typeface="微软雅黑" pitchFamily="34" charset="-122"/>
              </a:rPr>
              <a:t>AIAA</a:t>
            </a:r>
            <a:r>
              <a:rPr lang="zh-CN" altLang="en-US" dirty="0" smtClean="0">
                <a:solidFill>
                  <a:prstClr val="black"/>
                </a:solidFill>
                <a:latin typeface="微软雅黑" pitchFamily="34" charset="-122"/>
                <a:ea typeface="微软雅黑" pitchFamily="34" charset="-122"/>
              </a:rPr>
              <a:t>消息</a:t>
            </a:r>
          </a:p>
        </p:txBody>
      </p:sp>
      <p:sp>
        <p:nvSpPr>
          <p:cNvPr id="8" name="圆角矩形 7"/>
          <p:cNvSpPr/>
          <p:nvPr/>
        </p:nvSpPr>
        <p:spPr>
          <a:xfrm>
            <a:off x="2071670" y="2344890"/>
            <a:ext cx="1714512" cy="421484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9" name="圆角矩形 8"/>
          <p:cNvSpPr/>
          <p:nvPr/>
        </p:nvSpPr>
        <p:spPr>
          <a:xfrm>
            <a:off x="3857620" y="2344890"/>
            <a:ext cx="1785950" cy="421484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Rectangle 4"/>
          <p:cNvSpPr>
            <a:spLocks noChangeArrowheads="1"/>
          </p:cNvSpPr>
          <p:nvPr/>
        </p:nvSpPr>
        <p:spPr bwMode="auto">
          <a:xfrm>
            <a:off x="395536" y="1340768"/>
            <a:ext cx="1872208"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行业动态</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33</a:t>
            </a:fld>
            <a:endParaRPr lang="en-US"/>
          </a:p>
        </p:txBody>
      </p:sp>
      <p:pic>
        <p:nvPicPr>
          <p:cNvPr id="1028" name="Picture 4" descr="C:\Documents and Settings\Lycia\桌面\Events   The American Institute of Aeronautics and_副本.png"/>
          <p:cNvPicPr>
            <a:picLocks noChangeAspect="1" noChangeArrowheads="1"/>
          </p:cNvPicPr>
          <p:nvPr/>
        </p:nvPicPr>
        <p:blipFill>
          <a:blip r:embed="rId2" cstate="print"/>
          <a:srcRect/>
          <a:stretch>
            <a:fillRect/>
          </a:stretch>
        </p:blipFill>
        <p:spPr bwMode="auto">
          <a:xfrm>
            <a:off x="1042468" y="2139380"/>
            <a:ext cx="7986700" cy="4333868"/>
          </a:xfrm>
          <a:prstGeom prst="rect">
            <a:avLst/>
          </a:prstGeom>
          <a:noFill/>
        </p:spPr>
      </p:pic>
      <p:sp>
        <p:nvSpPr>
          <p:cNvPr id="7" name="圆角矩形 6"/>
          <p:cNvSpPr/>
          <p:nvPr/>
        </p:nvSpPr>
        <p:spPr>
          <a:xfrm>
            <a:off x="899592" y="3068074"/>
            <a:ext cx="2071702" cy="171451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0" name="线形标注 2(无边框) 9"/>
          <p:cNvSpPr/>
          <p:nvPr/>
        </p:nvSpPr>
        <p:spPr>
          <a:xfrm>
            <a:off x="3471360" y="2067942"/>
            <a:ext cx="1714512" cy="857256"/>
          </a:xfrm>
          <a:prstGeom prst="callout2">
            <a:avLst>
              <a:gd name="adj1" fmla="val 22428"/>
              <a:gd name="adj2" fmla="val -4495"/>
              <a:gd name="adj3" fmla="val 22428"/>
              <a:gd name="adj4" fmla="val -16998"/>
              <a:gd name="adj5" fmla="val 118978"/>
              <a:gd name="adj6" fmla="val -46825"/>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按不同类型查看行业活动</a:t>
            </a:r>
          </a:p>
        </p:txBody>
      </p:sp>
      <p:pic>
        <p:nvPicPr>
          <p:cNvPr id="1029" name="Picture 5" descr="C:\Documents and Settings\Lycia\桌面\Events   The American Institute of Aeronautics and_副本.jpg"/>
          <p:cNvPicPr>
            <a:picLocks noChangeAspect="1" noChangeArrowheads="1"/>
          </p:cNvPicPr>
          <p:nvPr/>
        </p:nvPicPr>
        <p:blipFill>
          <a:blip r:embed="rId3" cstate="print"/>
          <a:srcRect/>
          <a:stretch>
            <a:fillRect/>
          </a:stretch>
        </p:blipFill>
        <p:spPr bwMode="auto">
          <a:xfrm>
            <a:off x="4171384" y="3139512"/>
            <a:ext cx="4781557" cy="3817880"/>
          </a:xfrm>
          <a:prstGeom prst="rect">
            <a:avLst/>
          </a:prstGeom>
          <a:noFill/>
          <a:ln>
            <a:solidFill>
              <a:schemeClr val="tx2">
                <a:lumMod val="75000"/>
              </a:schemeClr>
            </a:solidFill>
          </a:ln>
        </p:spPr>
      </p:pic>
      <p:sp>
        <p:nvSpPr>
          <p:cNvPr id="12" name="右箭头 11"/>
          <p:cNvSpPr/>
          <p:nvPr/>
        </p:nvSpPr>
        <p:spPr>
          <a:xfrm>
            <a:off x="3099814" y="3496702"/>
            <a:ext cx="928694" cy="28575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7092280" y="4139644"/>
            <a:ext cx="1872208" cy="746134"/>
          </a:xfrm>
          <a:prstGeom prst="rect">
            <a:avLst/>
          </a:prstGeom>
          <a:solidFill>
            <a:srgbClr val="FFE9A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按日历模式查看</a:t>
            </a:r>
          </a:p>
        </p:txBody>
      </p:sp>
      <p:sp>
        <p:nvSpPr>
          <p:cNvPr id="14" name="圆角矩形 13"/>
          <p:cNvSpPr/>
          <p:nvPr/>
        </p:nvSpPr>
        <p:spPr>
          <a:xfrm>
            <a:off x="4242822" y="3068074"/>
            <a:ext cx="1143008" cy="28575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7" name="Rectangle 4"/>
          <p:cNvSpPr>
            <a:spLocks noChangeArrowheads="1"/>
          </p:cNvSpPr>
          <p:nvPr/>
        </p:nvSpPr>
        <p:spPr bwMode="auto">
          <a:xfrm>
            <a:off x="395536" y="1340768"/>
            <a:ext cx="1872208" cy="633413"/>
          </a:xfrm>
          <a:prstGeom prst="rect">
            <a:avLst/>
          </a:prstGeom>
          <a:no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行业活动</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029"/>
                                        </p:tgtEl>
                                        <p:attrNameLst>
                                          <p:attrName>style.visibility</p:attrName>
                                        </p:attrNameLst>
                                      </p:cBhvr>
                                      <p:to>
                                        <p:strVal val="visible"/>
                                      </p:to>
                                    </p:se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500"/>
                                        <p:tgtEl>
                                          <p:spTgt spid="14"/>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9432" y="1995311"/>
            <a:ext cx="8229600" cy="4525963"/>
          </a:xfrm>
        </p:spPr>
        <p:txBody>
          <a:bodyPr/>
          <a:lstStyle/>
          <a:p>
            <a:endParaRPr lang="zh-CN" altLang="en-US" dirty="0"/>
          </a:p>
        </p:txBody>
      </p:sp>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34</a:t>
            </a:fld>
            <a:endParaRPr lang="en-US"/>
          </a:p>
        </p:txBody>
      </p:sp>
      <p:pic>
        <p:nvPicPr>
          <p:cNvPr id="2050" name="Picture 2" descr="C:\Documents and Settings\Lycia\桌面\AIAA Education &amp; Careers   The American Institute_副本.png"/>
          <p:cNvPicPr>
            <a:picLocks noChangeAspect="1" noChangeArrowheads="1"/>
          </p:cNvPicPr>
          <p:nvPr/>
        </p:nvPicPr>
        <p:blipFill>
          <a:blip r:embed="rId2" cstate="print"/>
          <a:srcRect/>
          <a:stretch>
            <a:fillRect/>
          </a:stretch>
        </p:blipFill>
        <p:spPr bwMode="auto">
          <a:xfrm>
            <a:off x="679390" y="1966723"/>
            <a:ext cx="8429652" cy="4918661"/>
          </a:xfrm>
          <a:prstGeom prst="rect">
            <a:avLst/>
          </a:prstGeom>
          <a:noFill/>
        </p:spPr>
      </p:pic>
      <p:sp>
        <p:nvSpPr>
          <p:cNvPr id="7" name="线形标注 2(无边框) 6"/>
          <p:cNvSpPr/>
          <p:nvPr/>
        </p:nvSpPr>
        <p:spPr>
          <a:xfrm>
            <a:off x="2679654" y="3538359"/>
            <a:ext cx="1643074" cy="785818"/>
          </a:xfrm>
          <a:prstGeom prst="callout2">
            <a:avLst>
              <a:gd name="adj1" fmla="val 18750"/>
              <a:gd name="adj2" fmla="val 106809"/>
              <a:gd name="adj3" fmla="val 18750"/>
              <a:gd name="adj4" fmla="val 112536"/>
              <a:gd name="adj5" fmla="val -29611"/>
              <a:gd name="adj6" fmla="val 13949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教育信息等</a:t>
            </a:r>
          </a:p>
        </p:txBody>
      </p:sp>
      <p:sp>
        <p:nvSpPr>
          <p:cNvPr id="8" name="线形标注 2(无边框) 7"/>
          <p:cNvSpPr/>
          <p:nvPr/>
        </p:nvSpPr>
        <p:spPr>
          <a:xfrm>
            <a:off x="7608876" y="4181301"/>
            <a:ext cx="1571636" cy="500066"/>
          </a:xfrm>
          <a:prstGeom prst="callout2">
            <a:avLst>
              <a:gd name="adj1" fmla="val 15807"/>
              <a:gd name="adj2" fmla="val -4148"/>
              <a:gd name="adj3" fmla="val 15807"/>
              <a:gd name="adj4" fmla="val -13370"/>
              <a:gd name="adj5" fmla="val -76013"/>
              <a:gd name="adj6" fmla="val -4772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职业中心</a:t>
            </a:r>
          </a:p>
        </p:txBody>
      </p:sp>
      <p:sp>
        <p:nvSpPr>
          <p:cNvPr id="9" name="圆角矩形 8"/>
          <p:cNvSpPr/>
          <p:nvPr/>
        </p:nvSpPr>
        <p:spPr>
          <a:xfrm>
            <a:off x="4894232" y="2466789"/>
            <a:ext cx="2071702" cy="1928826"/>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1" name="Rectangle 4"/>
          <p:cNvSpPr>
            <a:spLocks noChangeArrowheads="1"/>
          </p:cNvSpPr>
          <p:nvPr/>
        </p:nvSpPr>
        <p:spPr bwMode="auto">
          <a:xfrm>
            <a:off x="395536" y="1340768"/>
            <a:ext cx="3888432" cy="1008112"/>
          </a:xfrm>
          <a:prstGeom prst="rect">
            <a:avLst/>
          </a:prstGeom>
          <a:solidFill>
            <a:schemeClr val="bg1"/>
          </a:solidFill>
          <a:ln w="9525">
            <a:noFill/>
            <a:miter lim="800000"/>
            <a:headEnd/>
            <a:tailEnd/>
          </a:ln>
        </p:spPr>
        <p:txBody>
          <a:bodyPr/>
          <a:lstStyle/>
          <a:p>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继续教育与职业发展</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35</a:t>
            </a:fld>
            <a:endParaRPr lang="en-US"/>
          </a:p>
        </p:txBody>
      </p:sp>
      <p:pic>
        <p:nvPicPr>
          <p:cNvPr id="3075" name="Picture 3" descr="C:\Documents and Settings\Lycia\桌面\American Institute of Aeronautics &amp; Astronautics (_副本.png"/>
          <p:cNvPicPr>
            <a:picLocks noChangeAspect="1" noChangeArrowheads="1"/>
          </p:cNvPicPr>
          <p:nvPr/>
        </p:nvPicPr>
        <p:blipFill>
          <a:blip r:embed="rId2" cstate="print"/>
          <a:srcRect/>
          <a:stretch>
            <a:fillRect/>
          </a:stretch>
        </p:blipFill>
        <p:spPr bwMode="auto">
          <a:xfrm>
            <a:off x="1219700" y="2320830"/>
            <a:ext cx="7024708" cy="4492546"/>
          </a:xfrm>
          <a:prstGeom prst="rect">
            <a:avLst/>
          </a:prstGeom>
          <a:noFill/>
        </p:spPr>
      </p:pic>
      <p:sp>
        <p:nvSpPr>
          <p:cNvPr id="8" name="线形标注 2(无边框) 7"/>
          <p:cNvSpPr/>
          <p:nvPr/>
        </p:nvSpPr>
        <p:spPr>
          <a:xfrm>
            <a:off x="648196" y="2820896"/>
            <a:ext cx="1643074" cy="785818"/>
          </a:xfrm>
          <a:prstGeom prst="callout2">
            <a:avLst>
              <a:gd name="adj1" fmla="val 18750"/>
              <a:gd name="adj2" fmla="val 106809"/>
              <a:gd name="adj3" fmla="val 18750"/>
              <a:gd name="adj4" fmla="val 112536"/>
              <a:gd name="adj5" fmla="val -29611"/>
              <a:gd name="adj6" fmla="val 13949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提供的职位</a:t>
            </a:r>
          </a:p>
        </p:txBody>
      </p:sp>
      <p:sp>
        <p:nvSpPr>
          <p:cNvPr id="9" name="线形标注 2(无边框) 8"/>
          <p:cNvSpPr/>
          <p:nvPr/>
        </p:nvSpPr>
        <p:spPr>
          <a:xfrm>
            <a:off x="4148658" y="3535276"/>
            <a:ext cx="1571636" cy="714380"/>
          </a:xfrm>
          <a:prstGeom prst="callout2">
            <a:avLst>
              <a:gd name="adj1" fmla="val 15807"/>
              <a:gd name="adj2" fmla="val -4148"/>
              <a:gd name="adj3" fmla="val 15807"/>
              <a:gd name="adj4" fmla="val -13370"/>
              <a:gd name="adj5" fmla="val -136094"/>
              <a:gd name="adj6" fmla="val -4653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个人简历等</a:t>
            </a:r>
          </a:p>
        </p:txBody>
      </p:sp>
      <p:sp>
        <p:nvSpPr>
          <p:cNvPr id="10" name="线形标注 2(无边框) 9"/>
          <p:cNvSpPr/>
          <p:nvPr/>
        </p:nvSpPr>
        <p:spPr>
          <a:xfrm>
            <a:off x="5648856" y="2892334"/>
            <a:ext cx="1571636" cy="500066"/>
          </a:xfrm>
          <a:prstGeom prst="callout2">
            <a:avLst>
              <a:gd name="adj1" fmla="val 15807"/>
              <a:gd name="adj2" fmla="val -4148"/>
              <a:gd name="adj3" fmla="val 15807"/>
              <a:gd name="adj4" fmla="val -13370"/>
              <a:gd name="adj5" fmla="val -76013"/>
              <a:gd name="adj6" fmla="val -4772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其它参考资料</a:t>
            </a:r>
          </a:p>
        </p:txBody>
      </p:sp>
      <p:sp>
        <p:nvSpPr>
          <p:cNvPr id="11" name="Rectangle 4"/>
          <p:cNvSpPr>
            <a:spLocks noChangeArrowheads="1"/>
          </p:cNvSpPr>
          <p:nvPr/>
        </p:nvSpPr>
        <p:spPr bwMode="auto">
          <a:xfrm>
            <a:off x="395536" y="1340768"/>
            <a:ext cx="7560840" cy="633413"/>
          </a:xfrm>
          <a:prstGeom prst="rect">
            <a:avLst/>
          </a:prstGeom>
          <a:noFill/>
          <a:ln w="9525">
            <a:noFill/>
            <a:miter lim="800000"/>
            <a:headEnd/>
            <a:tailEnd/>
          </a:ln>
        </p:spPr>
        <p:txBody>
          <a:bodyPr/>
          <a:lstStyle/>
          <a:p>
            <a:r>
              <a:rPr lang="en-US" altLang="zh-CN" sz="3200" b="1" dirty="0" smtClean="0">
                <a:solidFill>
                  <a:schemeClr val="tx1">
                    <a:lumMod val="65000"/>
                    <a:lumOff val="35000"/>
                  </a:schemeClr>
                </a:solidFill>
                <a:latin typeface="微软雅黑" pitchFamily="34" charset="-122"/>
                <a:cs typeface="Times New Roman" pitchFamily="18" charset="0"/>
              </a:rPr>
              <a:t>AIAA Career </a:t>
            </a:r>
            <a:r>
              <a:rPr lang="en-US" altLang="zh-CN" sz="3200" b="1" dirty="0" err="1" smtClean="0">
                <a:solidFill>
                  <a:schemeClr val="tx1">
                    <a:lumMod val="65000"/>
                    <a:lumOff val="35000"/>
                  </a:schemeClr>
                </a:solidFill>
                <a:latin typeface="微软雅黑" pitchFamily="34" charset="-122"/>
                <a:cs typeface="Times New Roman" pitchFamily="18" charset="0"/>
              </a:rPr>
              <a:t>Center（职业中心</a:t>
            </a:r>
            <a:r>
              <a:rPr lang="en-US" altLang="zh-CN" sz="3200" b="1" dirty="0" smtClean="0">
                <a:solidFill>
                  <a:schemeClr val="tx1">
                    <a:lumMod val="65000"/>
                    <a:lumOff val="35000"/>
                  </a:schemeClr>
                </a:solidFill>
                <a:latin typeface="微软雅黑" pitchFamily="34" charset="-122"/>
                <a:cs typeface="Times New Roman" pitchFamily="18" charset="0"/>
              </a:rPr>
              <a:t>）</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36</a:t>
            </a:fld>
            <a:endParaRPr lang="en-US"/>
          </a:p>
        </p:txBody>
      </p:sp>
      <p:pic>
        <p:nvPicPr>
          <p:cNvPr id="4099" name="Picture 3"/>
          <p:cNvPicPr>
            <a:picLocks noChangeAspect="1" noChangeArrowheads="1"/>
          </p:cNvPicPr>
          <p:nvPr/>
        </p:nvPicPr>
        <p:blipFill>
          <a:blip r:embed="rId2" cstate="print"/>
          <a:srcRect/>
          <a:stretch>
            <a:fillRect/>
          </a:stretch>
        </p:blipFill>
        <p:spPr bwMode="auto">
          <a:xfrm>
            <a:off x="835099" y="1536526"/>
            <a:ext cx="7553325" cy="5276850"/>
          </a:xfrm>
          <a:prstGeom prst="rect">
            <a:avLst/>
          </a:prstGeom>
          <a:noFill/>
          <a:ln w="9525">
            <a:noFill/>
            <a:miter lim="800000"/>
            <a:headEnd/>
            <a:tailEnd/>
          </a:ln>
          <a:effectLst/>
        </p:spPr>
      </p:pic>
      <p:sp>
        <p:nvSpPr>
          <p:cNvPr id="8" name="线形标注 2(无边框) 7"/>
          <p:cNvSpPr/>
          <p:nvPr/>
        </p:nvSpPr>
        <p:spPr>
          <a:xfrm>
            <a:off x="6429388" y="1268760"/>
            <a:ext cx="1571636" cy="642942"/>
          </a:xfrm>
          <a:prstGeom prst="callout2">
            <a:avLst>
              <a:gd name="adj1" fmla="val 15807"/>
              <a:gd name="adj2" fmla="val -4148"/>
              <a:gd name="adj3" fmla="val 15807"/>
              <a:gd name="adj4" fmla="val -13370"/>
              <a:gd name="adj5" fmla="val 140429"/>
              <a:gd name="adj6" fmla="val -5485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职位搜索</a:t>
            </a:r>
          </a:p>
        </p:txBody>
      </p:sp>
      <p:sp>
        <p:nvSpPr>
          <p:cNvPr id="9" name="圆角矩形 8"/>
          <p:cNvSpPr/>
          <p:nvPr/>
        </p:nvSpPr>
        <p:spPr>
          <a:xfrm>
            <a:off x="1285852" y="2204864"/>
            <a:ext cx="6786610" cy="100811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3" name="圆角矩形 12"/>
          <p:cNvSpPr/>
          <p:nvPr/>
        </p:nvSpPr>
        <p:spPr>
          <a:xfrm>
            <a:off x="1285852" y="3884418"/>
            <a:ext cx="5786478" cy="257176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
        <p:nvSpPr>
          <p:cNvPr id="10" name="线形标注 2(无边框) 9"/>
          <p:cNvSpPr/>
          <p:nvPr/>
        </p:nvSpPr>
        <p:spPr>
          <a:xfrm>
            <a:off x="4214810" y="3241476"/>
            <a:ext cx="1571636" cy="776294"/>
          </a:xfrm>
          <a:prstGeom prst="callout2">
            <a:avLst>
              <a:gd name="adj1" fmla="val 15807"/>
              <a:gd name="adj2" fmla="val -4148"/>
              <a:gd name="adj3" fmla="val 15807"/>
              <a:gd name="adj4" fmla="val -13370"/>
              <a:gd name="adj5" fmla="val 73888"/>
              <a:gd name="adj6" fmla="val -5010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职位信息列表</a:t>
            </a:r>
          </a:p>
        </p:txBody>
      </p:sp>
      <p:pic>
        <p:nvPicPr>
          <p:cNvPr id="4100" name="Picture 4"/>
          <p:cNvPicPr>
            <a:picLocks noChangeAspect="1" noChangeArrowheads="1"/>
          </p:cNvPicPr>
          <p:nvPr/>
        </p:nvPicPr>
        <p:blipFill>
          <a:blip r:embed="rId3" cstate="print"/>
          <a:srcRect/>
          <a:stretch>
            <a:fillRect/>
          </a:stretch>
        </p:blipFill>
        <p:spPr bwMode="auto">
          <a:xfrm>
            <a:off x="3391754" y="3240906"/>
            <a:ext cx="5481841" cy="3309931"/>
          </a:xfrm>
          <a:prstGeom prst="rect">
            <a:avLst/>
          </a:prstGeom>
          <a:noFill/>
          <a:ln w="9525">
            <a:solidFill>
              <a:schemeClr val="tx2">
                <a:lumMod val="75000"/>
              </a:schemeClr>
            </a:solidFill>
            <a:miter lim="800000"/>
            <a:headEnd/>
            <a:tailEnd/>
          </a:ln>
          <a:effectLst/>
        </p:spPr>
      </p:pic>
      <p:sp>
        <p:nvSpPr>
          <p:cNvPr id="12" name="线形标注 2(无边框) 11"/>
          <p:cNvSpPr/>
          <p:nvPr/>
        </p:nvSpPr>
        <p:spPr>
          <a:xfrm>
            <a:off x="7035092" y="3284984"/>
            <a:ext cx="1857356" cy="1098930"/>
          </a:xfrm>
          <a:prstGeom prst="callout2">
            <a:avLst>
              <a:gd name="adj1" fmla="val 15807"/>
              <a:gd name="adj2" fmla="val -4148"/>
              <a:gd name="adj3" fmla="val 15807"/>
              <a:gd name="adj4" fmla="val -13370"/>
              <a:gd name="adj5" fmla="val 94331"/>
              <a:gd name="adj6" fmla="val -5929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职位详情，可点击申请或保存</a:t>
            </a:r>
          </a:p>
        </p:txBody>
      </p:sp>
      <p:sp>
        <p:nvSpPr>
          <p:cNvPr id="11" name="圆角矩形 10"/>
          <p:cNvSpPr/>
          <p:nvPr/>
        </p:nvSpPr>
        <p:spPr>
          <a:xfrm>
            <a:off x="3463192" y="4312476"/>
            <a:ext cx="5429288" cy="242889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childTnLst>
                                </p:cTn>
                              </p:par>
                            </p:childTnLst>
                          </p:cTn>
                        </p:par>
                        <p:par>
                          <p:cTn id="24" fill="hold">
                            <p:stCondLst>
                              <p:cond delay="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500"/>
                                        <p:tgtEl>
                                          <p:spTgt spid="1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0" grpId="0" animBg="1"/>
      <p:bldP spid="12"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sp>
        <p:nvSpPr>
          <p:cNvPr id="5" name="灯片编号占位符 4"/>
          <p:cNvSpPr>
            <a:spLocks noGrp="1"/>
          </p:cNvSpPr>
          <p:nvPr>
            <p:ph type="sldNum" sz="quarter" idx="12"/>
          </p:nvPr>
        </p:nvSpPr>
        <p:spPr/>
        <p:txBody>
          <a:bodyPr/>
          <a:lstStyle/>
          <a:p>
            <a:fld id="{482E7AA6-1A11-4F54-B86E-211BB401B0FE}" type="slidenum">
              <a:rPr lang="en-US" altLang="zh-CN" smtClean="0"/>
              <a:pPr/>
              <a:t>37</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2357422" y="2500306"/>
            <a:ext cx="6115050" cy="3152775"/>
          </a:xfrm>
          <a:prstGeom prst="rect">
            <a:avLst/>
          </a:prstGeom>
          <a:noFill/>
          <a:ln w="9525">
            <a:noFill/>
            <a:miter lim="800000"/>
            <a:headEnd/>
            <a:tailEnd/>
          </a:ln>
          <a:effectLst/>
        </p:spPr>
      </p:pic>
      <p:sp>
        <p:nvSpPr>
          <p:cNvPr id="7" name="线形标注 2(无边框) 6"/>
          <p:cNvSpPr/>
          <p:nvPr/>
        </p:nvSpPr>
        <p:spPr>
          <a:xfrm>
            <a:off x="500034" y="1357298"/>
            <a:ext cx="3071834" cy="1500198"/>
          </a:xfrm>
          <a:prstGeom prst="callout2">
            <a:avLst>
              <a:gd name="adj1" fmla="val 18750"/>
              <a:gd name="adj2" fmla="val 106809"/>
              <a:gd name="adj3" fmla="val 18750"/>
              <a:gd name="adj4" fmla="val 112536"/>
              <a:gd name="adj5" fmla="val 79287"/>
              <a:gd name="adj6" fmla="val 12946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0" smtClean="0">
                <a:solidFill>
                  <a:prstClr val="black"/>
                </a:solidFill>
                <a:latin typeface="微软雅黑" pitchFamily="34" charset="-122"/>
                <a:ea typeface="微软雅黑" pitchFamily="34" charset="-122"/>
              </a:rPr>
              <a:t>申请职位需登录，此页面同时提供注册链接，也可由其它登录方式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Rectangle 4"/>
          <p:cNvSpPr>
            <a:spLocks noChangeArrowheads="1"/>
          </p:cNvSpPr>
          <p:nvPr/>
        </p:nvSpPr>
        <p:spPr bwMode="auto">
          <a:xfrm>
            <a:off x="827584" y="2420888"/>
            <a:ext cx="7772400" cy="1368152"/>
          </a:xfrm>
          <a:prstGeom prst="rect">
            <a:avLst/>
          </a:prstGeom>
          <a:noFill/>
          <a:ln w="9525">
            <a:noFill/>
            <a:miter lim="800000"/>
            <a:headEnd/>
            <a:tailEnd/>
          </a:ln>
          <a:effectLst/>
        </p:spPr>
        <p:txBody>
          <a:bodyPr/>
          <a:lstStyle/>
          <a:p>
            <a:pPr algn="l">
              <a:spcBef>
                <a:spcPct val="20000"/>
              </a:spcBef>
            </a:pPr>
            <a:r>
              <a:rPr lang="en-US" altLang="zh-CN" sz="2100" b="1" dirty="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请合理使用资源，注意知识产权的保护。</a:t>
            </a:r>
          </a:p>
          <a:p>
            <a:pPr>
              <a:lnSpc>
                <a:spcPts val="1800"/>
              </a:lnSpc>
              <a:spcBef>
                <a:spcPct val="20000"/>
              </a:spcBef>
            </a:pPr>
            <a:endParaRPr lang="zh-CN" altLang="en-US" sz="2100" b="1" dirty="0">
              <a:solidFill>
                <a:schemeClr val="tx1">
                  <a:lumMod val="75000"/>
                  <a:lumOff val="25000"/>
                </a:schemeClr>
              </a:solidFill>
              <a:latin typeface="微软雅黑" pitchFamily="34" charset="-122"/>
              <a:ea typeface="微软雅黑" pitchFamily="34" charset="-122"/>
            </a:endParaRPr>
          </a:p>
          <a:p>
            <a:pPr algn="l">
              <a:spcBef>
                <a:spcPct val="20000"/>
              </a:spcBef>
            </a:pPr>
            <a:r>
              <a:rPr lang="en-US" altLang="zh-CN" sz="2100" b="1" dirty="0" smtClean="0">
                <a:solidFill>
                  <a:schemeClr val="tx1">
                    <a:lumMod val="75000"/>
                    <a:lumOff val="25000"/>
                  </a:schemeClr>
                </a:solidFill>
                <a:latin typeface="微软雅黑" pitchFamily="34" charset="-122"/>
                <a:ea typeface="微软雅黑" pitchFamily="34" charset="-122"/>
              </a:rPr>
              <a:t>——</a:t>
            </a:r>
            <a:r>
              <a:rPr lang="zh-CN" altLang="en-US" sz="2100" b="1" dirty="0">
                <a:solidFill>
                  <a:schemeClr val="tx1">
                    <a:lumMod val="75000"/>
                    <a:lumOff val="25000"/>
                  </a:schemeClr>
                </a:solidFill>
                <a:latin typeface="微软雅黑" pitchFamily="34" charset="-122"/>
                <a:ea typeface="微软雅黑" pitchFamily="34" charset="-122"/>
              </a:rPr>
              <a:t>请不要使用下载软件进行下载，请不要进行</a:t>
            </a:r>
            <a:r>
              <a:rPr lang="zh-CN" altLang="en-US" sz="2100" b="1" dirty="0" smtClean="0">
                <a:solidFill>
                  <a:schemeClr val="tx1">
                    <a:lumMod val="75000"/>
                    <a:lumOff val="25000"/>
                  </a:schemeClr>
                </a:solidFill>
                <a:latin typeface="微软雅黑" pitchFamily="34" charset="-122"/>
                <a:ea typeface="微软雅黑" pitchFamily="34" charset="-122"/>
              </a:rPr>
              <a:t>系统性批量下载</a:t>
            </a:r>
            <a:r>
              <a:rPr lang="zh-CN" altLang="en-US" sz="2100" b="1" dirty="0">
                <a:solidFill>
                  <a:schemeClr val="tx1">
                    <a:lumMod val="75000"/>
                    <a:lumOff val="25000"/>
                  </a:schemeClr>
                </a:solidFill>
                <a:latin typeface="微软雅黑" pitchFamily="34" charset="-122"/>
                <a:ea typeface="微软雅黑" pitchFamily="34" charset="-122"/>
              </a:rPr>
              <a:t>。</a:t>
            </a:r>
          </a:p>
        </p:txBody>
      </p:sp>
      <p:sp>
        <p:nvSpPr>
          <p:cNvPr id="5" name="标题 1"/>
          <p:cNvSpPr txBox="1">
            <a:spLocks/>
          </p:cNvSpPr>
          <p:nvPr/>
        </p:nvSpPr>
        <p:spPr>
          <a:xfrm>
            <a:off x="518864" y="1412776"/>
            <a:ext cx="8229600" cy="796908"/>
          </a:xfrm>
          <a:prstGeom prst="rect">
            <a:avLst/>
          </a:prstGeom>
          <a:noFill/>
          <a:ln w="9525">
            <a:noFill/>
            <a:miter lim="800000"/>
            <a:headEnd/>
            <a:tailEnd/>
          </a:ln>
        </p:spPr>
        <p:txBody>
          <a:bodyPr/>
          <a:lstStyle/>
          <a:p>
            <a:pPr marL="342900" marR="0" lvl="0" indent="-342900" algn="ctr" fontAlgn="base">
              <a:lnSpc>
                <a:spcPct val="100000"/>
              </a:lnSpc>
              <a:spcBef>
                <a:spcPts val="600"/>
              </a:spcBef>
              <a:spcAft>
                <a:spcPct val="0"/>
              </a:spcAft>
              <a:buClrTx/>
              <a:buSzTx/>
              <a:tabLst/>
              <a:defRPr/>
            </a:pP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合理使用</a:t>
            </a:r>
            <a:endParaRPr lang="zh-CN" altLang="en-US" sz="36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pic>
        <p:nvPicPr>
          <p:cNvPr id="9218" name="Picture 2" descr="https://timgsa.baidu.com/timg?image&amp;quality=80&amp;size=b9999_10000&amp;sec=1498025394829&amp;di=6cefa2dfeff8aa7d9d79a3515735385f&amp;imgtype=0&amp;src=http%3A%2F%2Fpic.58pic.com%2F58pic%2F15%2F47%2F30%2F55e58PIC2mq_1024.png"/>
          <p:cNvPicPr>
            <a:picLocks noChangeAspect="1" noChangeArrowheads="1"/>
          </p:cNvPicPr>
          <p:nvPr/>
        </p:nvPicPr>
        <p:blipFill>
          <a:blip r:embed="rId3" cstate="print"/>
          <a:srcRect/>
          <a:stretch>
            <a:fillRect/>
          </a:stretch>
        </p:blipFill>
        <p:spPr bwMode="auto">
          <a:xfrm>
            <a:off x="2555776" y="4197415"/>
            <a:ext cx="4248472" cy="1895881"/>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348880"/>
            <a:ext cx="9144000" cy="3581400"/>
          </a:xfrm>
          <a:prstGeom prst="rect">
            <a:avLst/>
          </a:prstGeom>
          <a:solidFill>
            <a:srgbClr val="FFC000">
              <a:alpha val="49803"/>
            </a:srgbClr>
          </a:solidFill>
          <a:ln w="9525">
            <a:noFill/>
            <a:miter lim="800000"/>
            <a:headEnd/>
            <a:tailEnd/>
          </a:ln>
        </p:spPr>
        <p:txBody>
          <a:bodyPr wrap="none" anchor="ctr"/>
          <a:lstStyle/>
          <a:p>
            <a:endParaRPr lang="zh-CN" altLang="zh-CN">
              <a:solidFill>
                <a:srgbClr val="FFCC00"/>
              </a:solidFill>
              <a:latin typeface="微软雅黑" pitchFamily="34" charset="-122"/>
              <a:ea typeface="微软雅黑" pitchFamily="34" charset="-122"/>
            </a:endParaRPr>
          </a:p>
        </p:txBody>
      </p:sp>
      <p:sp>
        <p:nvSpPr>
          <p:cNvPr id="8" name="Text Box 4"/>
          <p:cNvSpPr txBox="1">
            <a:spLocks noChangeArrowheads="1"/>
          </p:cNvSpPr>
          <p:nvPr/>
        </p:nvSpPr>
        <p:spPr bwMode="auto">
          <a:xfrm>
            <a:off x="642938" y="1330457"/>
            <a:ext cx="4724307" cy="874407"/>
          </a:xfrm>
          <a:prstGeom prst="rect">
            <a:avLst/>
          </a:prstGeom>
          <a:noFill/>
          <a:ln w="9525">
            <a:noFill/>
            <a:miter lim="800000"/>
            <a:headEnd/>
            <a:tailEnd/>
          </a:ln>
        </p:spPr>
        <p:txBody>
          <a:bodyPr wrap="none">
            <a:spAutoFit/>
          </a:bodyPr>
          <a:lstStyle/>
          <a:p>
            <a:pPr>
              <a:lnSpc>
                <a:spcPct val="150000"/>
              </a:lnSpc>
            </a:pPr>
            <a:r>
              <a:rPr lang="en-US" altLang="zh-CN" dirty="0" smtClean="0">
                <a:solidFill>
                  <a:srgbClr val="000000"/>
                </a:solidFill>
                <a:latin typeface="微软雅黑" pitchFamily="34" charset="-122"/>
                <a:ea typeface="微软雅黑" pitchFamily="34" charset="-122"/>
              </a:rPr>
              <a:t>AIAA</a:t>
            </a:r>
            <a:r>
              <a:rPr lang="zh-CN" altLang="en-US" dirty="0" smtClean="0">
                <a:solidFill>
                  <a:srgbClr val="000000"/>
                </a:solidFill>
                <a:latin typeface="微软雅黑" pitchFamily="34" charset="-122"/>
                <a:ea typeface="微软雅黑" pitchFamily="34" charset="-122"/>
              </a:rPr>
              <a:t>系列</a:t>
            </a:r>
            <a:r>
              <a:rPr lang="zh-CN" altLang="en-US" dirty="0">
                <a:solidFill>
                  <a:srgbClr val="000000"/>
                </a:solidFill>
                <a:latin typeface="微软雅黑" pitchFamily="34" charset="-122"/>
                <a:ea typeface="微软雅黑" pitchFamily="34" charset="-122"/>
              </a:rPr>
              <a:t>数据库在国内由</a:t>
            </a:r>
            <a:r>
              <a:rPr lang="en-US" altLang="zh-CN" dirty="0">
                <a:solidFill>
                  <a:srgbClr val="000000"/>
                </a:solidFill>
                <a:latin typeface="微软雅黑" pitchFamily="34" charset="-122"/>
                <a:ea typeface="微软雅黑" pitchFamily="34" charset="-122"/>
              </a:rPr>
              <a:t>iGroup</a:t>
            </a:r>
            <a:r>
              <a:rPr lang="zh-CN" altLang="en-US" dirty="0">
                <a:solidFill>
                  <a:srgbClr val="000000"/>
                </a:solidFill>
                <a:latin typeface="微软雅黑" pitchFamily="34" charset="-122"/>
                <a:ea typeface="微软雅黑" pitchFamily="34" charset="-122"/>
              </a:rPr>
              <a:t>公司代理，</a:t>
            </a:r>
          </a:p>
          <a:p>
            <a:pPr>
              <a:lnSpc>
                <a:spcPct val="150000"/>
              </a:lnSpc>
            </a:pPr>
            <a:r>
              <a:rPr lang="zh-CN" altLang="en-US" dirty="0">
                <a:solidFill>
                  <a:srgbClr val="000000"/>
                </a:solidFill>
                <a:latin typeface="微软雅黑" pitchFamily="34" charset="-122"/>
                <a:ea typeface="微软雅黑" pitchFamily="34" charset="-122"/>
              </a:rPr>
              <a:t>请就近联系以下</a:t>
            </a:r>
            <a:r>
              <a:rPr lang="en-US" altLang="zh-CN" dirty="0">
                <a:solidFill>
                  <a:srgbClr val="000000"/>
                </a:solidFill>
                <a:latin typeface="微软雅黑" pitchFamily="34" charset="-122"/>
                <a:ea typeface="微软雅黑" pitchFamily="34" charset="-122"/>
              </a:rPr>
              <a:t>iGroup</a:t>
            </a:r>
            <a:r>
              <a:rPr lang="zh-CN" altLang="en-US" dirty="0">
                <a:solidFill>
                  <a:srgbClr val="000000"/>
                </a:solidFill>
                <a:latin typeface="微软雅黑" pitchFamily="34" charset="-122"/>
                <a:ea typeface="微软雅黑" pitchFamily="34" charset="-122"/>
              </a:rPr>
              <a:t>各代表处。</a:t>
            </a:r>
          </a:p>
        </p:txBody>
      </p:sp>
      <p:sp>
        <p:nvSpPr>
          <p:cNvPr id="9" name="Text Box 6"/>
          <p:cNvSpPr txBox="1">
            <a:spLocks noChangeArrowheads="1"/>
          </p:cNvSpPr>
          <p:nvPr/>
        </p:nvSpPr>
        <p:spPr bwMode="auto">
          <a:xfrm>
            <a:off x="709613" y="2500313"/>
            <a:ext cx="3733800" cy="646112"/>
          </a:xfrm>
          <a:prstGeom prst="rect">
            <a:avLst/>
          </a:prstGeom>
          <a:noFill/>
          <a:ln w="9525">
            <a:noFill/>
            <a:miter lim="800000"/>
            <a:headEnd/>
            <a:tailEnd/>
          </a:ln>
        </p:spPr>
        <p:txBody>
          <a:bodyPr>
            <a:spAutoFit/>
          </a:bodyPr>
          <a:lstStyle/>
          <a:p>
            <a:r>
              <a:rPr lang="en-US" altLang="zh-CN" b="1" dirty="0">
                <a:solidFill>
                  <a:srgbClr val="000000"/>
                </a:solidFill>
                <a:latin typeface="微软雅黑" pitchFamily="34" charset="-122"/>
                <a:ea typeface="微软雅黑" pitchFamily="34" charset="-122"/>
              </a:rPr>
              <a:t>iGroup </a:t>
            </a:r>
            <a:r>
              <a:rPr lang="en-US" altLang="zh-CN" b="1" dirty="0">
                <a:solidFill>
                  <a:srgbClr val="000000"/>
                </a:solidFill>
                <a:latin typeface="宋体" pitchFamily="2" charset="-122"/>
              </a:rPr>
              <a:t>· </a:t>
            </a:r>
            <a:r>
              <a:rPr lang="zh-CN" altLang="en-US" b="1" dirty="0">
                <a:solidFill>
                  <a:srgbClr val="000000"/>
                </a:solidFill>
                <a:latin typeface="微软雅黑" pitchFamily="34" charset="-122"/>
                <a:ea typeface="微软雅黑" pitchFamily="34" charset="-122"/>
              </a:rPr>
              <a:t>中国</a:t>
            </a:r>
          </a:p>
          <a:p>
            <a:r>
              <a:rPr lang="en-US" altLang="zh-CN" dirty="0">
                <a:solidFill>
                  <a:srgbClr val="000000"/>
                </a:solidFill>
                <a:latin typeface="微软雅黑" pitchFamily="34" charset="-122"/>
                <a:ea typeface="微软雅黑" pitchFamily="34" charset="-122"/>
              </a:rPr>
              <a:t>Email</a:t>
            </a:r>
            <a:r>
              <a:rPr lang="zh-CN" altLang="en-US" dirty="0">
                <a:solidFill>
                  <a:srgbClr val="000000"/>
                </a:solidFill>
                <a:latin typeface="微软雅黑" pitchFamily="34" charset="-122"/>
                <a:ea typeface="微软雅黑" pitchFamily="34" charset="-122"/>
              </a:rPr>
              <a:t>：</a:t>
            </a:r>
            <a:r>
              <a:rPr lang="en-US" altLang="zh-CN" dirty="0">
                <a:solidFill>
                  <a:srgbClr val="000000"/>
                </a:solidFill>
                <a:latin typeface="微软雅黑" pitchFamily="34" charset="-122"/>
                <a:ea typeface="微软雅黑" pitchFamily="34" charset="-122"/>
                <a:hlinkClick r:id="rId2"/>
              </a:rPr>
              <a:t>info@igroup.com.cn</a:t>
            </a:r>
            <a:endParaRPr lang="en-US" altLang="zh-CN" dirty="0">
              <a:solidFill>
                <a:srgbClr val="000000"/>
              </a:solidFill>
              <a:latin typeface="微软雅黑" pitchFamily="34" charset="-122"/>
              <a:ea typeface="微软雅黑" pitchFamily="34" charset="-122"/>
            </a:endParaRPr>
          </a:p>
        </p:txBody>
      </p:sp>
      <p:sp>
        <p:nvSpPr>
          <p:cNvPr id="10" name="Text Box 7"/>
          <p:cNvSpPr txBox="1">
            <a:spLocks noChangeArrowheads="1"/>
          </p:cNvSpPr>
          <p:nvPr/>
        </p:nvSpPr>
        <p:spPr bwMode="auto">
          <a:xfrm>
            <a:off x="709613" y="3286125"/>
            <a:ext cx="3648075"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上海：上海市斜土路</a:t>
            </a:r>
            <a:r>
              <a:rPr lang="en-US" altLang="zh-CN" sz="1600" dirty="0">
                <a:solidFill>
                  <a:srgbClr val="000000"/>
                </a:solidFill>
                <a:latin typeface="微软雅黑" pitchFamily="34" charset="-122"/>
                <a:ea typeface="微软雅黑" pitchFamily="34" charset="-122"/>
              </a:rPr>
              <a:t>2899</a:t>
            </a:r>
            <a:r>
              <a:rPr lang="zh-CN" altLang="en-US" sz="1600" dirty="0">
                <a:solidFill>
                  <a:srgbClr val="000000"/>
                </a:solidFill>
                <a:latin typeface="微软雅黑" pitchFamily="34" charset="-122"/>
                <a:ea typeface="微软雅黑" pitchFamily="34" charset="-122"/>
              </a:rPr>
              <a:t>号甲</a:t>
            </a:r>
            <a:r>
              <a:rPr lang="en-US" altLang="zh-CN" sz="1600" dirty="0">
                <a:solidFill>
                  <a:srgbClr val="000000"/>
                </a:solidFill>
                <a:latin typeface="微软雅黑" pitchFamily="34" charset="-122"/>
                <a:ea typeface="微软雅黑" pitchFamily="34" charset="-122"/>
              </a:rPr>
              <a:t>B</a:t>
            </a:r>
            <a:r>
              <a:rPr lang="zh-CN" altLang="en-US" sz="1600" dirty="0">
                <a:solidFill>
                  <a:srgbClr val="000000"/>
                </a:solidFill>
                <a:latin typeface="微软雅黑" pitchFamily="34" charset="-122"/>
                <a:ea typeface="微软雅黑" pitchFamily="34" charset="-122"/>
              </a:rPr>
              <a:t>栋</a:t>
            </a:r>
            <a:r>
              <a:rPr lang="en-US" altLang="zh-CN" sz="1600" dirty="0">
                <a:solidFill>
                  <a:srgbClr val="000000"/>
                </a:solidFill>
                <a:latin typeface="微软雅黑" pitchFamily="34" charset="-122"/>
                <a:ea typeface="微软雅黑" pitchFamily="34" charset="-122"/>
              </a:rPr>
              <a:t>601</a:t>
            </a:r>
            <a:r>
              <a:rPr lang="zh-CN" altLang="en-US" sz="1600" dirty="0">
                <a:solidFill>
                  <a:srgbClr val="000000"/>
                </a:solidFill>
                <a:latin typeface="微软雅黑" pitchFamily="34" charset="-122"/>
                <a:ea typeface="微软雅黑" pitchFamily="34" charset="-122"/>
              </a:rPr>
              <a:t>（光启文化广场）</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021-64454595</a:t>
            </a:r>
          </a:p>
          <a:p>
            <a:r>
              <a:rPr lang="en-US" altLang="zh-CN" sz="1600" dirty="0">
                <a:solidFill>
                  <a:srgbClr val="000000"/>
                </a:solidFill>
                <a:latin typeface="微软雅黑" pitchFamily="34" charset="-122"/>
                <a:ea typeface="微软雅黑" pitchFamily="34" charset="-122"/>
              </a:rPr>
              <a:t>Fax: 8032</a:t>
            </a:r>
          </a:p>
        </p:txBody>
      </p:sp>
      <p:sp>
        <p:nvSpPr>
          <p:cNvPr id="11" name="Text Box 8"/>
          <p:cNvSpPr txBox="1">
            <a:spLocks noChangeArrowheads="1"/>
          </p:cNvSpPr>
          <p:nvPr/>
        </p:nvSpPr>
        <p:spPr bwMode="auto">
          <a:xfrm>
            <a:off x="4857750" y="4505325"/>
            <a:ext cx="365760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西安</a:t>
            </a:r>
            <a:r>
              <a:rPr lang="zh-CN" altLang="en-US" sz="1600" dirty="0" smtClean="0">
                <a:solidFill>
                  <a:srgbClr val="000000"/>
                </a:solidFill>
                <a:latin typeface="微软雅黑" pitchFamily="34" charset="-122"/>
                <a:ea typeface="微软雅黑" pitchFamily="34" charset="-122"/>
              </a:rPr>
              <a:t>：陕西省西安市碑林区长安路长安大街</a:t>
            </a:r>
            <a:r>
              <a:rPr lang="en-US" altLang="zh-CN" sz="1600" dirty="0" smtClean="0">
                <a:solidFill>
                  <a:srgbClr val="000000"/>
                </a:solidFill>
                <a:latin typeface="微软雅黑" pitchFamily="34" charset="-122"/>
                <a:ea typeface="微软雅黑" pitchFamily="34" charset="-122"/>
              </a:rPr>
              <a:t>3</a:t>
            </a:r>
            <a:r>
              <a:rPr lang="zh-CN" altLang="en-US" sz="1600" dirty="0" smtClean="0">
                <a:solidFill>
                  <a:srgbClr val="000000"/>
                </a:solidFill>
                <a:latin typeface="微软雅黑" pitchFamily="34" charset="-122"/>
                <a:ea typeface="微软雅黑" pitchFamily="34" charset="-122"/>
              </a:rPr>
              <a:t>号</a:t>
            </a:r>
            <a:r>
              <a:rPr lang="en-US" altLang="zh-CN" sz="1600" dirty="0" smtClean="0">
                <a:solidFill>
                  <a:srgbClr val="000000"/>
                </a:solidFill>
                <a:latin typeface="微软雅黑" pitchFamily="34" charset="-122"/>
                <a:ea typeface="微软雅黑" pitchFamily="34" charset="-122"/>
              </a:rPr>
              <a:t>CASA--A</a:t>
            </a:r>
            <a:r>
              <a:rPr lang="zh-CN" altLang="en-US" sz="1600" dirty="0" smtClean="0">
                <a:solidFill>
                  <a:srgbClr val="000000"/>
                </a:solidFill>
                <a:latin typeface="微软雅黑" pitchFamily="34" charset="-122"/>
                <a:ea typeface="微软雅黑" pitchFamily="34" charset="-122"/>
              </a:rPr>
              <a:t>座</a:t>
            </a:r>
            <a:r>
              <a:rPr lang="en-US" altLang="zh-CN" sz="1600" dirty="0" smtClean="0">
                <a:solidFill>
                  <a:srgbClr val="000000"/>
                </a:solidFill>
                <a:latin typeface="微软雅黑" pitchFamily="34" charset="-122"/>
                <a:ea typeface="微软雅黑" pitchFamily="34" charset="-122"/>
              </a:rPr>
              <a:t>--2207(710061</a:t>
            </a:r>
            <a:r>
              <a:rPr lang="en-US" altLang="zh-CN" sz="1600" dirty="0" smtClean="0">
                <a:solidFill>
                  <a:srgbClr val="000000"/>
                </a:solidFill>
                <a:latin typeface="微软雅黑" pitchFamily="34" charset="-122"/>
                <a:ea typeface="微软雅黑" pitchFamily="34" charset="-122"/>
              </a:rPr>
              <a:t>) </a:t>
            </a:r>
            <a:endParaRPr lang="en-US" altLang="zh-CN" sz="1600" dirty="0">
              <a:solidFill>
                <a:srgbClr val="000000"/>
              </a:solidFill>
              <a:latin typeface="微软雅黑" pitchFamily="34" charset="-122"/>
              <a:ea typeface="微软雅黑" pitchFamily="34" charset="-122"/>
            </a:endParaRPr>
          </a:p>
          <a:p>
            <a:r>
              <a:rPr lang="en-US" altLang="zh-CN" sz="1600" dirty="0">
                <a:solidFill>
                  <a:srgbClr val="000000"/>
                </a:solidFill>
                <a:latin typeface="微软雅黑" pitchFamily="34" charset="-122"/>
                <a:ea typeface="微软雅黑" pitchFamily="34" charset="-122"/>
              </a:rPr>
              <a:t>Tel: 029-89353458</a:t>
            </a:r>
          </a:p>
          <a:p>
            <a:r>
              <a:rPr lang="en-US" altLang="zh-CN" sz="1600" dirty="0">
                <a:solidFill>
                  <a:srgbClr val="000000"/>
                </a:solidFill>
                <a:latin typeface="微软雅黑" pitchFamily="34" charset="-122"/>
                <a:ea typeface="微软雅黑" pitchFamily="34" charset="-122"/>
              </a:rPr>
              <a:t>Fax: 029-89353458</a:t>
            </a:r>
          </a:p>
        </p:txBody>
      </p:sp>
      <p:sp>
        <p:nvSpPr>
          <p:cNvPr id="12" name="Text Box 9"/>
          <p:cNvSpPr txBox="1">
            <a:spLocks noChangeArrowheads="1"/>
          </p:cNvSpPr>
          <p:nvPr/>
        </p:nvSpPr>
        <p:spPr bwMode="auto">
          <a:xfrm>
            <a:off x="709613" y="4505325"/>
            <a:ext cx="3657600" cy="1069975"/>
          </a:xfrm>
          <a:prstGeom prst="rect">
            <a:avLst/>
          </a:prstGeom>
          <a:noFill/>
          <a:ln w="9525" algn="ctr">
            <a:noFill/>
            <a:miter lim="800000"/>
            <a:headEnd/>
            <a:tailEnd/>
          </a:ln>
        </p:spPr>
        <p:txBody>
          <a:bodyPr>
            <a:spAutoFit/>
          </a:bodyPr>
          <a:lstStyle/>
          <a:p>
            <a:r>
              <a:rPr lang="zh-CN" altLang="en-US" sz="1600">
                <a:solidFill>
                  <a:srgbClr val="000000"/>
                </a:solidFill>
                <a:latin typeface="微软雅黑" pitchFamily="34" charset="-122"/>
                <a:ea typeface="微软雅黑" pitchFamily="34" charset="-122"/>
              </a:rPr>
              <a:t>广州：越秀区东风中路</a:t>
            </a:r>
            <a:r>
              <a:rPr lang="en-US" altLang="zh-CN" sz="1600">
                <a:solidFill>
                  <a:srgbClr val="000000"/>
                </a:solidFill>
                <a:latin typeface="微软雅黑" pitchFamily="34" charset="-122"/>
                <a:ea typeface="微软雅黑" pitchFamily="34" charset="-122"/>
              </a:rPr>
              <a:t>318</a:t>
            </a:r>
            <a:r>
              <a:rPr lang="zh-CN" altLang="en-US" sz="1600">
                <a:solidFill>
                  <a:srgbClr val="000000"/>
                </a:solidFill>
                <a:latin typeface="微软雅黑" pitchFamily="34" charset="-122"/>
                <a:ea typeface="微软雅黑" pitchFamily="34" charset="-122"/>
              </a:rPr>
              <a:t>号嘉业大厦</a:t>
            </a:r>
            <a:r>
              <a:rPr lang="en-US" altLang="zh-CN" sz="1600">
                <a:solidFill>
                  <a:srgbClr val="000000"/>
                </a:solidFill>
                <a:latin typeface="微软雅黑" pitchFamily="34" charset="-122"/>
                <a:ea typeface="微软雅黑" pitchFamily="34" charset="-122"/>
              </a:rPr>
              <a:t>2705</a:t>
            </a:r>
            <a:r>
              <a:rPr lang="zh-CN" altLang="en-US" sz="1600">
                <a:solidFill>
                  <a:srgbClr val="000000"/>
                </a:solidFill>
                <a:latin typeface="微软雅黑" pitchFamily="34" charset="-122"/>
                <a:ea typeface="微软雅黑" pitchFamily="34" charset="-122"/>
              </a:rPr>
              <a:t>室</a:t>
            </a:r>
            <a:r>
              <a:rPr lang="en-US" altLang="zh-CN" sz="1600">
                <a:solidFill>
                  <a:srgbClr val="000000"/>
                </a:solidFill>
                <a:latin typeface="微软雅黑" pitchFamily="34" charset="-122"/>
                <a:ea typeface="微软雅黑" pitchFamily="34" charset="-122"/>
              </a:rPr>
              <a:t>(510030)</a:t>
            </a:r>
          </a:p>
          <a:p>
            <a:r>
              <a:rPr lang="en-US" altLang="zh-CN" sz="1600">
                <a:solidFill>
                  <a:srgbClr val="000000"/>
                </a:solidFill>
                <a:latin typeface="微软雅黑" pitchFamily="34" charset="-122"/>
                <a:ea typeface="微软雅黑" pitchFamily="34" charset="-122"/>
              </a:rPr>
              <a:t>Tel: 020-83274076</a:t>
            </a:r>
          </a:p>
          <a:p>
            <a:r>
              <a:rPr lang="en-US" altLang="zh-CN" sz="1600">
                <a:solidFill>
                  <a:srgbClr val="000000"/>
                </a:solidFill>
                <a:latin typeface="微软雅黑" pitchFamily="34" charset="-122"/>
                <a:ea typeface="微软雅黑" pitchFamily="34" charset="-122"/>
              </a:rPr>
              <a:t>Fax: 020-83274078</a:t>
            </a:r>
          </a:p>
        </p:txBody>
      </p:sp>
      <p:sp>
        <p:nvSpPr>
          <p:cNvPr id="13" name="Text Box 10"/>
          <p:cNvSpPr txBox="1">
            <a:spLocks noChangeArrowheads="1"/>
          </p:cNvSpPr>
          <p:nvPr/>
        </p:nvSpPr>
        <p:spPr bwMode="auto">
          <a:xfrm>
            <a:off x="4857750" y="3286125"/>
            <a:ext cx="3714750" cy="1077913"/>
          </a:xfrm>
          <a:prstGeom prst="rect">
            <a:avLst/>
          </a:prstGeom>
          <a:noFill/>
          <a:ln w="9525">
            <a:noFill/>
            <a:miter lim="800000"/>
            <a:headEnd/>
            <a:tailEnd/>
          </a:ln>
        </p:spPr>
        <p:txBody>
          <a:bodyPr>
            <a:spAutoFit/>
          </a:bodyPr>
          <a:lstStyle/>
          <a:p>
            <a:r>
              <a:rPr lang="zh-CN" altLang="en-US" sz="1600" dirty="0">
                <a:solidFill>
                  <a:srgbClr val="000000"/>
                </a:solidFill>
                <a:latin typeface="微软雅黑" pitchFamily="34" charset="-122"/>
                <a:ea typeface="微软雅黑" pitchFamily="34" charset="-122"/>
              </a:rPr>
              <a:t>北京：海淀区知春路</a:t>
            </a:r>
            <a:r>
              <a:rPr lang="en-US" altLang="zh-CN" sz="1600" dirty="0">
                <a:solidFill>
                  <a:srgbClr val="000000"/>
                </a:solidFill>
                <a:latin typeface="微软雅黑" pitchFamily="34" charset="-122"/>
                <a:ea typeface="微软雅黑" pitchFamily="34" charset="-122"/>
              </a:rPr>
              <a:t>1</a:t>
            </a:r>
            <a:r>
              <a:rPr lang="zh-CN" altLang="en-US" sz="1600" dirty="0">
                <a:solidFill>
                  <a:srgbClr val="000000"/>
                </a:solidFill>
                <a:latin typeface="微软雅黑" pitchFamily="34" charset="-122"/>
                <a:ea typeface="微软雅黑" pitchFamily="34" charset="-122"/>
              </a:rPr>
              <a:t>号学院国际大厦</a:t>
            </a:r>
            <a:r>
              <a:rPr lang="en-US" altLang="zh-CN" sz="1600" dirty="0">
                <a:solidFill>
                  <a:srgbClr val="000000"/>
                </a:solidFill>
                <a:latin typeface="微软雅黑" pitchFamily="34" charset="-122"/>
                <a:ea typeface="微软雅黑" pitchFamily="34" charset="-122"/>
              </a:rPr>
              <a:t>1213</a:t>
            </a:r>
            <a:r>
              <a:rPr lang="zh-CN" altLang="en-US" sz="1600" dirty="0">
                <a:solidFill>
                  <a:srgbClr val="000000"/>
                </a:solidFill>
                <a:latin typeface="微软雅黑" pitchFamily="34" charset="-122"/>
                <a:ea typeface="微软雅黑" pitchFamily="34" charset="-122"/>
              </a:rPr>
              <a:t>室（</a:t>
            </a:r>
            <a:r>
              <a:rPr lang="en-US" altLang="zh-CN" sz="1600" dirty="0">
                <a:solidFill>
                  <a:srgbClr val="000000"/>
                </a:solidFill>
                <a:latin typeface="微软雅黑" pitchFamily="34" charset="-122"/>
                <a:ea typeface="微软雅黑" pitchFamily="34" charset="-122"/>
              </a:rPr>
              <a:t>100083</a:t>
            </a:r>
            <a:r>
              <a:rPr lang="zh-CN" altLang="en-US" sz="1600" dirty="0">
                <a:solidFill>
                  <a:srgbClr val="000000"/>
                </a:solidFill>
                <a:latin typeface="微软雅黑" pitchFamily="34" charset="-122"/>
                <a:ea typeface="微软雅黑" pitchFamily="34" charset="-122"/>
              </a:rPr>
              <a:t>） </a:t>
            </a:r>
          </a:p>
          <a:p>
            <a:r>
              <a:rPr lang="en-US" altLang="zh-CN" sz="1600" dirty="0">
                <a:solidFill>
                  <a:srgbClr val="000000"/>
                </a:solidFill>
                <a:latin typeface="微软雅黑" pitchFamily="34" charset="-122"/>
                <a:ea typeface="微软雅黑" pitchFamily="34" charset="-122"/>
              </a:rPr>
              <a:t>Tel: 010-82331971</a:t>
            </a:r>
          </a:p>
          <a:p>
            <a:r>
              <a:rPr lang="en-US" altLang="zh-CN" sz="1600" dirty="0">
                <a:solidFill>
                  <a:srgbClr val="000000"/>
                </a:solidFill>
                <a:latin typeface="微软雅黑" pitchFamily="34" charset="-122"/>
                <a:ea typeface="微软雅黑" pitchFamily="34" charset="-122"/>
              </a:rPr>
              <a:t>Fax: 010-82331961</a:t>
            </a:r>
          </a:p>
        </p:txBody>
      </p:sp>
      <p:sp>
        <p:nvSpPr>
          <p:cNvPr id="14" name="Text Box 6"/>
          <p:cNvSpPr txBox="1">
            <a:spLocks noChangeArrowheads="1"/>
          </p:cNvSpPr>
          <p:nvPr/>
        </p:nvSpPr>
        <p:spPr bwMode="auto">
          <a:xfrm>
            <a:off x="4714875" y="6273800"/>
            <a:ext cx="4214813" cy="369888"/>
          </a:xfrm>
          <a:prstGeom prst="rect">
            <a:avLst/>
          </a:prstGeom>
          <a:noFill/>
          <a:ln w="9525">
            <a:noFill/>
            <a:miter lim="800000"/>
            <a:headEnd/>
            <a:tailEnd/>
          </a:ln>
        </p:spPr>
        <p:txBody>
          <a:bodyPr>
            <a:spAutoFit/>
          </a:bodyPr>
          <a:lstStyle/>
          <a:p>
            <a:r>
              <a:rPr lang="zh-CN" altLang="en-US" dirty="0">
                <a:solidFill>
                  <a:srgbClr val="000000"/>
                </a:solidFill>
                <a:latin typeface="微软雅黑" pitchFamily="34" charset="-122"/>
                <a:ea typeface="微软雅黑" pitchFamily="34" charset="-122"/>
              </a:rPr>
              <a:t>更多内容，请</a:t>
            </a:r>
            <a:r>
              <a:rPr lang="zh-CN" altLang="en-US" dirty="0" smtClean="0">
                <a:solidFill>
                  <a:srgbClr val="000000"/>
                </a:solidFill>
                <a:latin typeface="微软雅黑" pitchFamily="34" charset="-122"/>
                <a:ea typeface="微软雅黑" pitchFamily="34" charset="-122"/>
              </a:rPr>
              <a:t>访问</a:t>
            </a:r>
            <a:r>
              <a:rPr lang="en-US" altLang="zh-CN" dirty="0" smtClean="0">
                <a:solidFill>
                  <a:srgbClr val="000000"/>
                </a:solidFill>
                <a:latin typeface="微软雅黑" pitchFamily="34" charset="-122"/>
                <a:ea typeface="微软雅黑" pitchFamily="34" charset="-122"/>
                <a:hlinkClick r:id="rId3"/>
              </a:rPr>
              <a:t>www.igroup.com.cn</a:t>
            </a:r>
            <a:endParaRPr lang="en-US" altLang="zh-CN" dirty="0">
              <a:solidFill>
                <a:srgbClr val="00000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4</a:t>
            </a:fld>
            <a:endParaRPr lang="zh-CN" altLang="en-US" sz="1200" kern="1200" dirty="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r>
              <a:rPr lang="en-US" altLang="zh-CN" smtClean="0"/>
              <a:t>iGroup</a:t>
            </a:r>
            <a:r>
              <a:rPr lang="zh-CN" altLang="en-US" smtClean="0"/>
              <a:t>中国</a:t>
            </a:r>
            <a:r>
              <a:rPr lang="en-US" altLang="zh-CN" smtClean="0"/>
              <a:t>·</a:t>
            </a:r>
            <a:r>
              <a:rPr lang="zh-CN" altLang="en-US" smtClean="0"/>
              <a:t>长煦信息技术咨询（上海）有限公司</a:t>
            </a:r>
            <a:endParaRPr lang="zh-CN" altLang="en-US" dirty="0" smtClean="0"/>
          </a:p>
        </p:txBody>
      </p:sp>
      <p:pic>
        <p:nvPicPr>
          <p:cNvPr id="11" name="图片 10" descr="C:\Documents and Settings\Lycia\桌面\cover (1).jpg"/>
          <p:cNvPicPr>
            <a:picLocks noChangeAspect="1"/>
          </p:cNvPicPr>
          <p:nvPr/>
        </p:nvPicPr>
        <p:blipFill>
          <a:blip r:embed="rId3" cstate="print"/>
          <a:srcRect/>
          <a:stretch>
            <a:fillRect/>
          </a:stretch>
        </p:blipFill>
        <p:spPr bwMode="auto">
          <a:xfrm>
            <a:off x="5724128" y="2276872"/>
            <a:ext cx="1597763" cy="1620000"/>
          </a:xfrm>
          <a:prstGeom prst="rect">
            <a:avLst/>
          </a:prstGeom>
          <a:noFill/>
          <a:ln w="9525">
            <a:noFill/>
            <a:miter lim="800000"/>
            <a:headEnd/>
            <a:tailEnd/>
          </a:ln>
        </p:spPr>
      </p:pic>
      <p:pic>
        <p:nvPicPr>
          <p:cNvPr id="54273" name="Picture 1" descr="E:\资料\AIAA\资料\期刊会议录\素材\AA-Cover_10_2013.jpg"/>
          <p:cNvPicPr>
            <a:picLocks noChangeAspect="1" noChangeArrowheads="1"/>
          </p:cNvPicPr>
          <p:nvPr/>
        </p:nvPicPr>
        <p:blipFill>
          <a:blip r:embed="rId4" cstate="print"/>
          <a:srcRect/>
          <a:stretch>
            <a:fillRect/>
          </a:stretch>
        </p:blipFill>
        <p:spPr bwMode="auto">
          <a:xfrm>
            <a:off x="7164288" y="2852936"/>
            <a:ext cx="1752810" cy="2340000"/>
          </a:xfrm>
          <a:prstGeom prst="rect">
            <a:avLst/>
          </a:prstGeom>
          <a:noFill/>
        </p:spPr>
      </p:pic>
      <p:pic>
        <p:nvPicPr>
          <p:cNvPr id="54274" name="Picture 2" descr="E:\资料\AIAA\资料\电子书\素材\4.475627.cover.jpg"/>
          <p:cNvPicPr>
            <a:picLocks noChangeAspect="1" noChangeArrowheads="1"/>
          </p:cNvPicPr>
          <p:nvPr/>
        </p:nvPicPr>
        <p:blipFill>
          <a:blip r:embed="rId5" cstate="print"/>
          <a:srcRect/>
          <a:stretch>
            <a:fillRect/>
          </a:stretch>
        </p:blipFill>
        <p:spPr bwMode="auto">
          <a:xfrm>
            <a:off x="5724128" y="4437112"/>
            <a:ext cx="1811334" cy="1492858"/>
          </a:xfrm>
          <a:prstGeom prst="rect">
            <a:avLst/>
          </a:prstGeom>
          <a:noFill/>
        </p:spPr>
      </p:pic>
      <p:sp>
        <p:nvSpPr>
          <p:cNvPr id="9" name="Rectangle 2"/>
          <p:cNvSpPr>
            <a:spLocks noGrp="1" noChangeArrowheads="1"/>
          </p:cNvSpPr>
          <p:nvPr>
            <p:ph type="title"/>
          </p:nvPr>
        </p:nvSpPr>
        <p:spPr bwMode="auto">
          <a:xfrm>
            <a:off x="357158" y="1268760"/>
            <a:ext cx="8643998" cy="73215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altLang="zh-CN" sz="3600" b="1" dirty="0" smtClean="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出版物</a:t>
            </a:r>
            <a:endParaRPr sz="3600" b="1" dirty="0" smtClean="0">
              <a:solidFill>
                <a:schemeClr val="tx1">
                  <a:lumMod val="65000"/>
                  <a:lumOff val="35000"/>
                </a:schemeClr>
              </a:solidFill>
              <a:latin typeface="微软雅黑" pitchFamily="34" charset="-122"/>
              <a:ea typeface="微软雅黑" pitchFamily="34" charset="-122"/>
              <a:cs typeface="Times New Roman" pitchFamily="18" charset="0"/>
            </a:endParaRPr>
          </a:p>
        </p:txBody>
      </p:sp>
      <p:sp>
        <p:nvSpPr>
          <p:cNvPr id="10" name="Rectangle 3"/>
          <p:cNvSpPr txBox="1">
            <a:spLocks noChangeArrowheads="1"/>
          </p:cNvSpPr>
          <p:nvPr/>
        </p:nvSpPr>
        <p:spPr bwMode="auto">
          <a:xfrm>
            <a:off x="395536" y="2204864"/>
            <a:ext cx="4719468" cy="367240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65125" lvl="0" indent="-365125" algn="just">
              <a:lnSpc>
                <a:spcPct val="150000"/>
              </a:lnSpc>
              <a:spcBef>
                <a:spcPts val="1200"/>
              </a:spcBef>
              <a:buFont typeface="Wingdings" pitchFamily="2" charset="2"/>
              <a:buChar char="Ø"/>
            </a:pPr>
            <a:r>
              <a:rPr lang="en-US" altLang="zh-CN" sz="2000" dirty="0" smtClean="0">
                <a:solidFill>
                  <a:schemeClr val="tx1">
                    <a:lumMod val="75000"/>
                    <a:lumOff val="25000"/>
                  </a:schemeClr>
                </a:solidFill>
                <a:latin typeface="微软雅黑" pitchFamily="34" charset="-122"/>
                <a:ea typeface="微软雅黑" pitchFamily="34" charset="-122"/>
              </a:rPr>
              <a:t>AIAA</a:t>
            </a:r>
            <a:r>
              <a:rPr lang="zh-CN" altLang="en-US" sz="2000" dirty="0" smtClean="0">
                <a:solidFill>
                  <a:schemeClr val="tx1">
                    <a:lumMod val="75000"/>
                    <a:lumOff val="25000"/>
                  </a:schemeClr>
                </a:solidFill>
                <a:latin typeface="微软雅黑" pitchFamily="34" charset="-122"/>
                <a:ea typeface="微软雅黑" pitchFamily="34" charset="-122"/>
              </a:rPr>
              <a:t>出版物被公认为是早期航空航天文献的重要资源之一，文献最早可回溯至</a:t>
            </a:r>
            <a:r>
              <a:rPr lang="en-US" altLang="zh-CN" sz="2000" dirty="0" smtClean="0">
                <a:solidFill>
                  <a:schemeClr val="tx1">
                    <a:lumMod val="75000"/>
                    <a:lumOff val="25000"/>
                  </a:schemeClr>
                </a:solidFill>
                <a:latin typeface="微软雅黑" pitchFamily="34" charset="-122"/>
                <a:ea typeface="微软雅黑" pitchFamily="34" charset="-122"/>
              </a:rPr>
              <a:t>20</a:t>
            </a:r>
            <a:r>
              <a:rPr lang="zh-CN" altLang="en-US" sz="2000" dirty="0" smtClean="0">
                <a:solidFill>
                  <a:schemeClr val="tx1">
                    <a:lumMod val="75000"/>
                    <a:lumOff val="25000"/>
                  </a:schemeClr>
                </a:solidFill>
                <a:latin typeface="微软雅黑" pitchFamily="34" charset="-122"/>
                <a:ea typeface="微软雅黑" pitchFamily="34" charset="-122"/>
              </a:rPr>
              <a:t>世纪初。</a:t>
            </a:r>
            <a:endParaRPr lang="en-US" altLang="zh-CN" sz="2000" dirty="0" smtClean="0">
              <a:solidFill>
                <a:schemeClr val="tx1">
                  <a:lumMod val="75000"/>
                  <a:lumOff val="25000"/>
                </a:schemeClr>
              </a:solidFill>
              <a:latin typeface="微软雅黑" pitchFamily="34" charset="-122"/>
              <a:ea typeface="微软雅黑" pitchFamily="34" charset="-122"/>
            </a:endParaRPr>
          </a:p>
          <a:p>
            <a:pPr marL="365125" indent="-365125" algn="just">
              <a:lnSpc>
                <a:spcPct val="150000"/>
              </a:lnSpc>
              <a:spcBef>
                <a:spcPts val="1200"/>
              </a:spcBef>
              <a:buFont typeface="Wingdings" pitchFamily="2" charset="2"/>
              <a:buChar char="Ø"/>
            </a:pPr>
            <a:r>
              <a:rPr lang="zh-CN" altLang="en-US" sz="2000" dirty="0" smtClean="0">
                <a:solidFill>
                  <a:schemeClr val="tx1">
                    <a:lumMod val="75000"/>
                    <a:lumOff val="25000"/>
                  </a:schemeClr>
                </a:solidFill>
                <a:latin typeface="微软雅黑" pitchFamily="34" charset="-122"/>
                <a:ea typeface="微软雅黑" pitchFamily="34" charset="-122"/>
              </a:rPr>
              <a:t>在线数据库回溯到</a:t>
            </a:r>
            <a:r>
              <a:rPr lang="en-US" altLang="zh-CN" sz="2000" dirty="0" smtClean="0">
                <a:solidFill>
                  <a:schemeClr val="tx1">
                    <a:lumMod val="75000"/>
                    <a:lumOff val="25000"/>
                  </a:schemeClr>
                </a:solidFill>
                <a:latin typeface="微软雅黑" pitchFamily="34" charset="-122"/>
                <a:ea typeface="微软雅黑" pitchFamily="34" charset="-122"/>
              </a:rPr>
              <a:t>1963</a:t>
            </a:r>
            <a:r>
              <a:rPr lang="zh-CN" altLang="en-US" sz="2000" dirty="0" smtClean="0">
                <a:solidFill>
                  <a:schemeClr val="tx1">
                    <a:lumMod val="75000"/>
                    <a:lumOff val="25000"/>
                  </a:schemeClr>
                </a:solidFill>
                <a:latin typeface="微软雅黑" pitchFamily="34" charset="-122"/>
                <a:ea typeface="微软雅黑" pitchFamily="34" charset="-122"/>
              </a:rPr>
              <a:t>年，汇集</a:t>
            </a:r>
            <a:r>
              <a:rPr lang="en-US" altLang="zh-CN" sz="2000" dirty="0" smtClean="0">
                <a:solidFill>
                  <a:schemeClr val="tx1">
                    <a:lumMod val="75000"/>
                    <a:lumOff val="25000"/>
                  </a:schemeClr>
                </a:solidFill>
                <a:latin typeface="微软雅黑" pitchFamily="34" charset="-122"/>
                <a:ea typeface="微软雅黑" pitchFamily="34" charset="-122"/>
              </a:rPr>
              <a:t>50</a:t>
            </a:r>
            <a:r>
              <a:rPr lang="zh-CN" altLang="en-US" sz="2000" dirty="0" smtClean="0">
                <a:solidFill>
                  <a:schemeClr val="tx1">
                    <a:lumMod val="75000"/>
                    <a:lumOff val="25000"/>
                  </a:schemeClr>
                </a:solidFill>
                <a:latin typeface="微软雅黑" pitchFamily="34" charset="-122"/>
                <a:ea typeface="微软雅黑" pitchFamily="34" charset="-122"/>
              </a:rPr>
              <a:t>多年的出版物资源</a:t>
            </a: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mn-cs"/>
              </a:rPr>
              <a:t>。</a:t>
            </a:r>
          </a:p>
          <a:p>
            <a:pPr marL="365125" lvl="0" indent="-365125" algn="just">
              <a:lnSpc>
                <a:spcPct val="150000"/>
              </a:lnSpc>
              <a:spcBef>
                <a:spcPts val="1200"/>
              </a:spcBef>
              <a:buFont typeface="Wingdings" pitchFamily="2" charset="2"/>
              <a:buChar char="Ø"/>
            </a:pPr>
            <a:r>
              <a:rPr lang="zh-CN" altLang="en-US" sz="2000" dirty="0" smtClean="0">
                <a:solidFill>
                  <a:schemeClr val="tx1">
                    <a:lumMod val="75000"/>
                    <a:lumOff val="25000"/>
                  </a:schemeClr>
                </a:solidFill>
                <a:latin typeface="微软雅黑" pitchFamily="34" charset="-122"/>
                <a:ea typeface="微软雅黑" pitchFamily="34" charset="-122"/>
              </a:rPr>
              <a:t>出版物包括：期刊、会议论文、杂志、系列图书、美国和国际标准。</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PPT模板末页.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521968" y="333559"/>
            <a:ext cx="3764280" cy="707886"/>
          </a:xfrm>
          <a:prstGeom prst="rect">
            <a:avLst/>
          </a:prstGeom>
          <a:noFill/>
        </p:spPr>
        <p:txBody>
          <a:bodyPr wrap="square" rtlCol="0">
            <a:spAutoFit/>
          </a:bodyPr>
          <a:lstStyle/>
          <a:p>
            <a:r>
              <a:rPr lang="en-US" altLang="zh-CN" sz="4000" dirty="0" smtClean="0">
                <a:latin typeface="微软雅黑" pitchFamily="34" charset="-122"/>
                <a:ea typeface="微软雅黑" pitchFamily="34" charset="-122"/>
              </a:rPr>
              <a:t>iGroup</a:t>
            </a:r>
            <a:r>
              <a:rPr lang="zh-CN" altLang="en-US" sz="4000" dirty="0" smtClean="0">
                <a:latin typeface="微软雅黑" pitchFamily="34" charset="-122"/>
                <a:ea typeface="微软雅黑" pitchFamily="34" charset="-122"/>
              </a:rPr>
              <a:t>服务 </a:t>
            </a:r>
            <a:endParaRPr lang="zh-CN" altLang="en-US" sz="4000" dirty="0">
              <a:latin typeface="微软雅黑" pitchFamily="34" charset="-122"/>
              <a:ea typeface="微软雅黑" pitchFamily="34" charset="-122"/>
            </a:endParaRPr>
          </a:p>
        </p:txBody>
      </p:sp>
      <p:pic>
        <p:nvPicPr>
          <p:cNvPr id="6" name="Picture 2"/>
          <p:cNvPicPr>
            <a:picLocks noChangeAspect="1" noChangeArrowheads="1"/>
          </p:cNvPicPr>
          <p:nvPr/>
        </p:nvPicPr>
        <p:blipFill>
          <a:blip r:embed="rId3" cstate="print"/>
          <a:srcRect/>
          <a:stretch>
            <a:fillRect/>
          </a:stretch>
        </p:blipFill>
        <p:spPr bwMode="auto">
          <a:xfrm>
            <a:off x="2091688" y="1910800"/>
            <a:ext cx="1455003" cy="1372721"/>
          </a:xfrm>
          <a:prstGeom prst="rect">
            <a:avLst/>
          </a:prstGeom>
          <a:noFill/>
          <a:ln w="9525">
            <a:noFill/>
            <a:miter lim="800000"/>
            <a:headEnd/>
            <a:tailEnd/>
          </a:ln>
        </p:spPr>
      </p:pic>
      <p:sp>
        <p:nvSpPr>
          <p:cNvPr id="7" name="TextBox 6"/>
          <p:cNvSpPr txBox="1"/>
          <p:nvPr/>
        </p:nvSpPr>
        <p:spPr>
          <a:xfrm>
            <a:off x="582928" y="1142984"/>
            <a:ext cx="3124200" cy="646331"/>
          </a:xfrm>
          <a:prstGeom prst="rect">
            <a:avLst/>
          </a:prstGeom>
          <a:noFill/>
        </p:spPr>
        <p:txBody>
          <a:bodyPr wrap="square" rtlCol="0">
            <a:spAutoFit/>
          </a:bodyPr>
          <a:lstStyle/>
          <a:p>
            <a:endParaRPr lang="zh-CN" altLang="en-US" dirty="0" smtClean="0"/>
          </a:p>
          <a:p>
            <a:r>
              <a:rPr lang="en-US" altLang="zh-CN" b="1" dirty="0" smtClean="0">
                <a:latin typeface="微软雅黑" pitchFamily="34" charset="-122"/>
                <a:ea typeface="微软雅黑" pitchFamily="34" charset="-122"/>
              </a:rPr>
              <a:t>iGroup</a:t>
            </a:r>
            <a:r>
              <a:rPr lang="zh-CN" altLang="en-US" b="1" dirty="0" smtClean="0">
                <a:latin typeface="微软雅黑" pitchFamily="34" charset="-122"/>
                <a:ea typeface="微软雅黑" pitchFamily="34" charset="-122"/>
              </a:rPr>
              <a:t>信息服务 </a:t>
            </a:r>
          </a:p>
        </p:txBody>
      </p:sp>
      <p:pic>
        <p:nvPicPr>
          <p:cNvPr id="8" name="Picture 3"/>
          <p:cNvPicPr>
            <a:picLocks noChangeAspect="1" noChangeArrowheads="1"/>
          </p:cNvPicPr>
          <p:nvPr/>
        </p:nvPicPr>
        <p:blipFill>
          <a:blip r:embed="rId4" cstate="print"/>
          <a:srcRect/>
          <a:stretch>
            <a:fillRect/>
          </a:stretch>
        </p:blipFill>
        <p:spPr bwMode="auto">
          <a:xfrm>
            <a:off x="6388716" y="1937234"/>
            <a:ext cx="1457960" cy="1375510"/>
          </a:xfrm>
          <a:prstGeom prst="rect">
            <a:avLst/>
          </a:prstGeom>
          <a:noFill/>
          <a:ln w="9525">
            <a:noFill/>
            <a:miter lim="800000"/>
            <a:headEnd/>
            <a:tailEnd/>
          </a:ln>
        </p:spPr>
      </p:pic>
      <p:sp>
        <p:nvSpPr>
          <p:cNvPr id="9" name="矩形 8"/>
          <p:cNvSpPr/>
          <p:nvPr/>
        </p:nvSpPr>
        <p:spPr>
          <a:xfrm>
            <a:off x="4857752" y="3357562"/>
            <a:ext cx="3643338" cy="1156855"/>
          </a:xfrm>
          <a:prstGeom prst="rect">
            <a:avLst/>
          </a:prstGeom>
        </p:spPr>
        <p:txBody>
          <a:bodyPr wrap="square">
            <a:spAutoFit/>
          </a:bodyPr>
          <a:lstStyle/>
          <a:p>
            <a:pPr>
              <a:lnSpc>
                <a:spcPct val="150000"/>
              </a:lnSpc>
            </a:pPr>
            <a:r>
              <a:rPr lang="zh-CN" altLang="en-US" sz="1600" dirty="0" smtClean="0">
                <a:solidFill>
                  <a:schemeClr val="tx2"/>
                </a:solidFill>
                <a:latin typeface="微软雅黑" pitchFamily="34" charset="-122"/>
                <a:ea typeface="微软雅黑" pitchFamily="34" charset="-122"/>
              </a:rPr>
              <a:t>“学术猫”微信公众平台专注于为学术研究者提供信息检索、讲座培训以及论文写作投稿与就业方面的知识与经验。</a:t>
            </a:r>
          </a:p>
        </p:txBody>
      </p:sp>
      <p:pic>
        <p:nvPicPr>
          <p:cNvPr id="10" name="Picture 6"/>
          <p:cNvPicPr>
            <a:picLocks noChangeAspect="1" noChangeArrowheads="1"/>
          </p:cNvPicPr>
          <p:nvPr/>
        </p:nvPicPr>
        <p:blipFill>
          <a:blip r:embed="rId5" cstate="print"/>
          <a:srcRect/>
          <a:stretch>
            <a:fillRect/>
          </a:stretch>
        </p:blipFill>
        <p:spPr bwMode="auto">
          <a:xfrm>
            <a:off x="4959015" y="2013049"/>
            <a:ext cx="1299542" cy="1226051"/>
          </a:xfrm>
          <a:prstGeom prst="rect">
            <a:avLst/>
          </a:prstGeom>
          <a:noFill/>
          <a:ln w="9525">
            <a:noFill/>
            <a:miter lim="800000"/>
            <a:headEnd/>
            <a:tailEnd/>
          </a:ln>
        </p:spPr>
      </p:pic>
      <p:sp>
        <p:nvSpPr>
          <p:cNvPr id="11" name="TextBox 10"/>
          <p:cNvSpPr txBox="1"/>
          <p:nvPr/>
        </p:nvSpPr>
        <p:spPr>
          <a:xfrm>
            <a:off x="4874876" y="1429887"/>
            <a:ext cx="2590800" cy="369332"/>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学术猫</a:t>
            </a:r>
          </a:p>
        </p:txBody>
      </p:sp>
      <p:pic>
        <p:nvPicPr>
          <p:cNvPr id="12" name="Picture 8" descr="D:\work\VI设计资料\iGroup产品设计\iGroup LOGO\iGroup Logo\iGroup Logo小图\igroup logo .png"/>
          <p:cNvPicPr>
            <a:picLocks noChangeAspect="1" noChangeArrowheads="1"/>
          </p:cNvPicPr>
          <p:nvPr/>
        </p:nvPicPr>
        <p:blipFill>
          <a:blip r:embed="rId6" cstate="print"/>
          <a:srcRect/>
          <a:stretch>
            <a:fillRect/>
          </a:stretch>
        </p:blipFill>
        <p:spPr bwMode="auto">
          <a:xfrm>
            <a:off x="691513" y="2003679"/>
            <a:ext cx="1323975" cy="1191804"/>
          </a:xfrm>
          <a:prstGeom prst="rect">
            <a:avLst/>
          </a:prstGeom>
          <a:noFill/>
        </p:spPr>
      </p:pic>
      <p:sp>
        <p:nvSpPr>
          <p:cNvPr id="13" name="TextBox 12"/>
          <p:cNvSpPr txBox="1"/>
          <p:nvPr/>
        </p:nvSpPr>
        <p:spPr>
          <a:xfrm>
            <a:off x="445768" y="3357562"/>
            <a:ext cx="3697604" cy="1200329"/>
          </a:xfrm>
          <a:prstGeom prst="rect">
            <a:avLst/>
          </a:prstGeom>
          <a:noFill/>
        </p:spPr>
        <p:txBody>
          <a:bodyPr wrap="square" rtlCol="0">
            <a:spAutoFit/>
          </a:bodyPr>
          <a:lstStyle/>
          <a:p>
            <a:pPr>
              <a:lnSpc>
                <a:spcPct val="150000"/>
              </a:lnSpc>
            </a:pPr>
            <a:r>
              <a:rPr lang="zh-CN" altLang="en-US" sz="1600" dirty="0" smtClean="0">
                <a:solidFill>
                  <a:schemeClr val="tx2"/>
                </a:solidFill>
                <a:latin typeface="微软雅黑" pitchFamily="34" charset="-122"/>
                <a:ea typeface="微软雅黑" pitchFamily="34" charset="-122"/>
              </a:rPr>
              <a:t>“</a:t>
            </a:r>
            <a:r>
              <a:rPr lang="en-US" altLang="zh-CN" sz="1600" dirty="0" smtClean="0">
                <a:solidFill>
                  <a:schemeClr val="tx2"/>
                </a:solidFill>
                <a:latin typeface="微软雅黑" pitchFamily="34" charset="-122"/>
                <a:ea typeface="微软雅黑" pitchFamily="34" charset="-122"/>
              </a:rPr>
              <a:t>iGroup</a:t>
            </a:r>
            <a:r>
              <a:rPr lang="zh-CN" altLang="en-US" sz="1600" dirty="0" smtClean="0">
                <a:solidFill>
                  <a:schemeClr val="tx2"/>
                </a:solidFill>
                <a:latin typeface="微软雅黑" pitchFamily="34" charset="-122"/>
                <a:ea typeface="微软雅黑" pitchFamily="34" charset="-122"/>
              </a:rPr>
              <a:t>信息服务”微信公众号是国内最受欢迎的学术图书馆员职业培训和互动交流平台之一。</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611560" y="1987823"/>
            <a:ext cx="8280920" cy="446551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marL="0" indent="0" eaLnBrk="1" hangingPunct="1">
              <a:lnSpc>
                <a:spcPct val="130000"/>
              </a:lnSpc>
              <a:spcAft>
                <a:spcPts val="600"/>
              </a:spcAft>
              <a:buNone/>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7</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种同行评审（</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peer-reviewed</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）期刊，全部被</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JCR</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收录</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可回溯至</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1963</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年，</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2016</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年新增一种期刊 </a:t>
            </a:r>
            <a:r>
              <a:rPr lang="fr-FR"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Journal of Air Transportation</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a:t>
            </a:r>
          </a:p>
          <a:p>
            <a:pPr lvl="1" eaLnBrk="1" hangingPunct="1">
              <a:lnSpc>
                <a:spcPct val="110000"/>
              </a:lnSpc>
              <a:spcBef>
                <a:spcPts val="400"/>
              </a:spcBef>
              <a:buSzPct val="50000"/>
              <a:buFont typeface="Wingdings" pitchFamily="2" charset="2"/>
              <a:buChar char="l"/>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AIAA Journal   </a:t>
            </a:r>
          </a:p>
          <a:p>
            <a:pPr lvl="1" eaLnBrk="1" hangingPunct="1">
              <a:lnSpc>
                <a:spcPct val="110000"/>
              </a:lnSpc>
              <a:buSzPct val="50000"/>
              <a:buFont typeface="Wingdings" pitchFamily="2" charset="2"/>
              <a:buChar char="l"/>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Journal of Aircraft</a:t>
            </a:r>
          </a:p>
          <a:p>
            <a:pPr lvl="1" eaLnBrk="1" hangingPunct="1">
              <a:lnSpc>
                <a:spcPct val="110000"/>
              </a:lnSpc>
              <a:buSzPct val="50000"/>
              <a:buFont typeface="Wingdings" pitchFamily="2" charset="2"/>
              <a:buChar char="l"/>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Journal of Guidance, Control, and Dynamics </a:t>
            </a:r>
          </a:p>
          <a:p>
            <a:pPr lvl="1" eaLnBrk="1" hangingPunct="1">
              <a:lnSpc>
                <a:spcPct val="110000"/>
              </a:lnSpc>
              <a:buSzPct val="50000"/>
              <a:buFont typeface="Wingdings" pitchFamily="2" charset="2"/>
              <a:buChar char="l"/>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Journal of Propulsion and Power</a:t>
            </a:r>
          </a:p>
          <a:p>
            <a:pPr lvl="1" eaLnBrk="1" hangingPunct="1">
              <a:lnSpc>
                <a:spcPct val="110000"/>
              </a:lnSpc>
              <a:buSzPct val="50000"/>
              <a:buFont typeface="Wingdings" pitchFamily="2" charset="2"/>
              <a:buChar char="l"/>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Journal of Spacecraft and Rockets </a:t>
            </a:r>
          </a:p>
          <a:p>
            <a:pPr lvl="1" eaLnBrk="1" hangingPunct="1">
              <a:lnSpc>
                <a:spcPct val="110000"/>
              </a:lnSpc>
              <a:buSzPct val="50000"/>
              <a:buFont typeface="Wingdings" pitchFamily="2" charset="2"/>
              <a:buChar char="l"/>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Journal of Thermophysics and Heat Transfer</a:t>
            </a:r>
          </a:p>
          <a:p>
            <a:pPr lvl="1" eaLnBrk="1" hangingPunct="1">
              <a:lnSpc>
                <a:spcPct val="110000"/>
              </a:lnSpc>
              <a:buSzPct val="50000"/>
              <a:buFont typeface="Wingdings" pitchFamily="2" charset="2"/>
              <a:buChar char="l"/>
            </a:pP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Journal of Aerospace Information </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Systems</a:t>
            </a:r>
          </a:p>
          <a:p>
            <a:pPr lvl="1" eaLnBrk="1" hangingPunct="1">
              <a:lnSpc>
                <a:spcPct val="110000"/>
              </a:lnSpc>
              <a:buSzPct val="50000"/>
              <a:buFont typeface="Wingdings" pitchFamily="2" charset="2"/>
              <a:buChar char="l"/>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Journal of Energy</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（已停刊） </a:t>
            </a:r>
          </a:p>
          <a:p>
            <a:pPr lvl="1" eaLnBrk="1" hangingPunct="1">
              <a:lnSpc>
                <a:spcPct val="110000"/>
              </a:lnSpc>
              <a:buSzPct val="50000"/>
              <a:buFont typeface="Wingdings" pitchFamily="2" charset="2"/>
              <a:buChar char="l"/>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Journal of Hydronautics</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（已停刊） </a:t>
            </a:r>
            <a:endParaRPr lang="zh-CN" altLang="en-US" sz="1800" dirty="0" smtClean="0">
              <a:solidFill>
                <a:schemeClr val="tx1">
                  <a:lumMod val="75000"/>
                  <a:lumOff val="25000"/>
                </a:schemeClr>
              </a:solidFill>
              <a:latin typeface="微软雅黑" pitchFamily="34" charset="-122"/>
              <a:ea typeface="微软雅黑" pitchFamily="34" charset="-122"/>
              <a:cs typeface="Times New Roman" pitchFamily="18" charset="0"/>
            </a:endParaRPr>
          </a:p>
        </p:txBody>
      </p:sp>
      <p:sp>
        <p:nvSpPr>
          <p:cNvPr id="5" name="灯片编号占位符 4"/>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5</a:t>
            </a:fld>
            <a:endParaRPr lang="zh-CN" altLang="en-US" sz="1200" kern="1200">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p:txBody>
          <a:bodyPr/>
          <a:lstStyle/>
          <a:p>
            <a:r>
              <a:rPr lang="en-US" altLang="zh-CN" dirty="0" smtClean="0"/>
              <a:t>iGroup</a:t>
            </a:r>
            <a:r>
              <a:rPr lang="zh-CN" altLang="en-US" smtClean="0"/>
              <a:t>中国</a:t>
            </a:r>
            <a:r>
              <a:rPr lang="en-US" altLang="zh-CN" dirty="0" smtClean="0"/>
              <a:t>·</a:t>
            </a:r>
            <a:r>
              <a:rPr lang="zh-CN" altLang="en-US" smtClean="0"/>
              <a:t>长煦信息技术咨询（上海）有限公司</a:t>
            </a:r>
            <a:endParaRPr lang="zh-CN" altLang="en-US" dirty="0" smtClean="0"/>
          </a:p>
        </p:txBody>
      </p:sp>
      <p:sp>
        <p:nvSpPr>
          <p:cNvPr id="9" name="Rectangle 2"/>
          <p:cNvSpPr>
            <a:spLocks noGrp="1" noChangeArrowheads="1"/>
          </p:cNvSpPr>
          <p:nvPr>
            <p:ph type="title"/>
          </p:nvPr>
        </p:nvSpPr>
        <p:spPr bwMode="auto">
          <a:xfrm>
            <a:off x="357158" y="1268760"/>
            <a:ext cx="8643998" cy="73215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altLang="zh-CN" sz="3600" b="1" dirty="0" smtClean="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600" b="1" dirty="0" smtClean="0">
                <a:solidFill>
                  <a:schemeClr val="tx1">
                    <a:lumMod val="65000"/>
                    <a:lumOff val="35000"/>
                  </a:schemeClr>
                </a:solidFill>
                <a:latin typeface="微软雅黑" pitchFamily="34" charset="-122"/>
                <a:ea typeface="微软雅黑" pitchFamily="34" charset="-122"/>
                <a:cs typeface="Times New Roman" pitchFamily="18" charset="0"/>
              </a:rPr>
              <a:t>期刊总览</a:t>
            </a:r>
            <a:endParaRPr sz="3600" b="1" dirty="0" smtClean="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28596" y="2124206"/>
            <a:ext cx="6447660" cy="3897082"/>
          </a:xfrm>
          <a:noFill/>
          <a:ln algn="ctr">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eaLnBrk="1" hangingPunct="1">
              <a:lnSpc>
                <a:spcPct val="110000"/>
              </a:lnSpc>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AIAA Journal《</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美国航空航天学会志</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a:t>
            </a:r>
          </a:p>
          <a:p>
            <a:pPr marL="725488" lvl="1" indent="-363538" eaLnBrk="1" hangingPunct="1">
              <a:lnSpc>
                <a:spcPct val="110000"/>
              </a:lnSpc>
              <a:buNone/>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AIAA</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出版社的</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旗舰刊，</a:t>
            </a:r>
            <a:r>
              <a:rPr sz="2000" dirty="0" smtClean="0">
                <a:solidFill>
                  <a:schemeClr val="tx1">
                    <a:lumMod val="75000"/>
                    <a:lumOff val="25000"/>
                  </a:schemeClr>
                </a:solidFill>
                <a:latin typeface="微软雅黑" pitchFamily="34" charset="-122"/>
                <a:ea typeface="微软雅黑" pitchFamily="34" charset="-122"/>
                <a:cs typeface="Times New Roman" pitchFamily="18" charset="0"/>
              </a:rPr>
              <a:t>涉及</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航空航天领域多个学科的最新理论研究进展、实践应用情况</a:t>
            </a:r>
            <a:endParaRPr lang="en-US" sz="2000"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725488" lvl="1" indent="-363538">
              <a:lnSpc>
                <a:spcPct val="110000"/>
              </a:lnSpc>
              <a:buNone/>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2000" dirty="0">
                <a:solidFill>
                  <a:schemeClr val="tx1">
                    <a:lumMod val="75000"/>
                    <a:lumOff val="25000"/>
                  </a:schemeClr>
                </a:solidFill>
                <a:latin typeface="微软雅黑" pitchFamily="34" charset="-122"/>
                <a:ea typeface="微软雅黑" pitchFamily="34" charset="-122"/>
                <a:cs typeface="Times New Roman" pitchFamily="18" charset="0"/>
              </a:rPr>
              <a:t>月刊</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2000" b="1" dirty="0" smtClean="0">
                <a:solidFill>
                  <a:schemeClr val="tx1">
                    <a:lumMod val="75000"/>
                    <a:lumOff val="25000"/>
                  </a:schemeClr>
                </a:solidFill>
                <a:latin typeface="微软雅黑" pitchFamily="34" charset="-122"/>
                <a:ea typeface="微软雅黑" pitchFamily="34" charset="-122"/>
                <a:cs typeface="Times New Roman" pitchFamily="18" charset="0"/>
              </a:rPr>
              <a:t>总引用量影</a:t>
            </a:r>
            <a:r>
              <a:rPr lang="en-US" altLang="zh-CN" sz="2000" b="1" dirty="0" smtClean="0">
                <a:solidFill>
                  <a:schemeClr val="tx1">
                    <a:lumMod val="75000"/>
                    <a:lumOff val="25000"/>
                  </a:schemeClr>
                </a:solidFill>
                <a:latin typeface="微软雅黑" pitchFamily="34" charset="-122"/>
                <a:ea typeface="微软雅黑" pitchFamily="34" charset="-122"/>
                <a:cs typeface="Times New Roman" pitchFamily="18" charset="0"/>
              </a:rPr>
              <a:t>18,651</a:t>
            </a:r>
            <a:r>
              <a:rPr lang="zh-CN" altLang="en-US" sz="2000" b="1" dirty="0" smtClean="0">
                <a:solidFill>
                  <a:schemeClr val="tx1">
                    <a:lumMod val="75000"/>
                    <a:lumOff val="25000"/>
                  </a:schemeClr>
                </a:solidFill>
                <a:latin typeface="微软雅黑" pitchFamily="34" charset="-122"/>
                <a:ea typeface="微软雅黑" pitchFamily="34" charset="-122"/>
                <a:cs typeface="Times New Roman" pitchFamily="18" charset="0"/>
              </a:rPr>
              <a:t>，持续二十年在宇航工程学科排名第一</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，影响</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因子</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1.638</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JCR </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2017</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eaLnBrk="1" hangingPunct="1">
              <a:lnSpc>
                <a:spcPts val="1800"/>
              </a:lnSpc>
              <a:spcBef>
                <a:spcPts val="0"/>
              </a:spcBef>
              <a:buNone/>
            </a:pPr>
            <a:endPar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eaLnBrk="1" hangingPunct="1">
              <a:lnSpc>
                <a:spcPct val="110000"/>
              </a:lnSpc>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Journal of Guidance, Control  and Dynamic</a:t>
            </a:r>
          </a:p>
          <a:p>
            <a:pPr eaLnBrk="1" hangingPunct="1">
              <a:lnSpc>
                <a:spcPct val="110000"/>
              </a:lnSpc>
              <a:buNone/>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制导、 控制和动力学期刊</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a:t>
            </a:r>
          </a:p>
          <a:p>
            <a:pPr marL="725488" lvl="1" indent="-363538" eaLnBrk="1" hangingPunct="1">
              <a:lnSpc>
                <a:spcPct val="110000"/>
              </a:lnSpc>
              <a:buNone/>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介绍新一代高性能无人驾驶以及人工驾驶空间飞行器的研究成果以及工程应用状况。</a:t>
            </a:r>
            <a:r>
              <a:rPr lang="en-US" altLang="zh-CN" sz="2000" dirty="0">
                <a:solidFill>
                  <a:schemeClr val="tx1">
                    <a:lumMod val="75000"/>
                    <a:lumOff val="25000"/>
                  </a:schemeClr>
                </a:solidFill>
                <a:latin typeface="微软雅黑" pitchFamily="34" charset="-122"/>
                <a:ea typeface="微软雅黑" pitchFamily="34" charset="-122"/>
                <a:cs typeface="Times New Roman" pitchFamily="18" charset="0"/>
              </a:rPr>
              <a:t> </a:t>
            </a:r>
            <a:endPar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endParaRPr>
          </a:p>
          <a:p>
            <a:pPr marL="725488" lvl="1" indent="-363538">
              <a:lnSpc>
                <a:spcPct val="110000"/>
              </a:lnSpc>
              <a:buNone/>
            </a:pP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 </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双月刊</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，总引用量影</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18,651</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，宇航工程学科排名</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第三，影响</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因子</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2.024</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JCR </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2017</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a:t>
            </a:r>
            <a:endPar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endParaRPr>
          </a:p>
        </p:txBody>
      </p:sp>
      <p:sp>
        <p:nvSpPr>
          <p:cNvPr id="8195" name="Rectangle 4"/>
          <p:cNvSpPr>
            <a:spLocks noChangeArrowheads="1"/>
          </p:cNvSpPr>
          <p:nvPr/>
        </p:nvSpPr>
        <p:spPr bwMode="auto">
          <a:xfrm>
            <a:off x="684213" y="1340768"/>
            <a:ext cx="4691062" cy="633413"/>
          </a:xfrm>
          <a:prstGeom prst="rect">
            <a:avLst/>
          </a:prstGeom>
          <a:noFill/>
          <a:ln w="9525">
            <a:noFill/>
            <a:miter lim="800000"/>
            <a:headEnd/>
            <a:tailEnd/>
          </a:ln>
        </p:spPr>
        <p:txBody>
          <a:bodyPr/>
          <a:lstStyle/>
          <a:p>
            <a:r>
              <a:rPr lang="en-US" altLang="zh-CN" sz="3200" b="1" dirty="0" smtClean="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期刊</a:t>
            </a:r>
            <a:r>
              <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rPr>
              <a:t>介绍</a:t>
            </a:r>
          </a:p>
        </p:txBody>
      </p:sp>
      <p:pic>
        <p:nvPicPr>
          <p:cNvPr id="8196" name="Picture 5" descr="cover_aiaaj"/>
          <p:cNvPicPr>
            <a:picLocks noChangeAspect="1" noChangeArrowheads="1"/>
          </p:cNvPicPr>
          <p:nvPr/>
        </p:nvPicPr>
        <p:blipFill>
          <a:blip r:embed="rId3" cstate="print"/>
          <a:srcRect/>
          <a:stretch>
            <a:fillRect/>
          </a:stretch>
        </p:blipFill>
        <p:spPr bwMode="auto">
          <a:xfrm>
            <a:off x="7163569" y="1548181"/>
            <a:ext cx="1440000" cy="1974946"/>
          </a:xfrm>
          <a:prstGeom prst="rect">
            <a:avLst/>
          </a:prstGeom>
          <a:noFill/>
          <a:ln w="9525">
            <a:noFill/>
            <a:miter lim="800000"/>
            <a:headEnd/>
            <a:tailEnd/>
          </a:ln>
        </p:spPr>
      </p:pic>
      <p:pic>
        <p:nvPicPr>
          <p:cNvPr id="7" name="Picture 5" descr="cover_jgcd"/>
          <p:cNvPicPr>
            <a:picLocks noChangeAspect="1" noChangeArrowheads="1"/>
          </p:cNvPicPr>
          <p:nvPr/>
        </p:nvPicPr>
        <p:blipFill>
          <a:blip r:embed="rId4" cstate="print"/>
          <a:srcRect/>
          <a:stretch>
            <a:fillRect/>
          </a:stretch>
        </p:blipFill>
        <p:spPr bwMode="auto">
          <a:xfrm>
            <a:off x="7163569" y="3993033"/>
            <a:ext cx="1440000" cy="1999078"/>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6</a:t>
            </a:fld>
            <a:endParaRPr lang="zh-CN" altLang="en-US" sz="1200" kern="1200">
              <a:solidFill>
                <a:prstClr val="black">
                  <a:tint val="75000"/>
                </a:prstClr>
              </a:solidFill>
              <a:latin typeface="Calibri"/>
              <a:ea typeface="宋体"/>
              <a:cs typeface="+mn-cs"/>
            </a:endParaRPr>
          </a:p>
        </p:txBody>
      </p:sp>
      <p:sp>
        <p:nvSpPr>
          <p:cNvPr id="9" name="页脚占位符 8"/>
          <p:cNvSpPr>
            <a:spLocks noGrp="1"/>
          </p:cNvSpPr>
          <p:nvPr>
            <p:ph type="ftr" sz="quarter" idx="11"/>
          </p:nvPr>
        </p:nvSpPr>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573892"/>
            <a:ext cx="6357982" cy="4591412"/>
          </a:xfrm>
          <a:noFill/>
          <a:ln algn="ctr">
            <a:miter lim="800000"/>
            <a:headEnd/>
            <a:tailEnd/>
          </a:ln>
        </p:spPr>
        <p:txBody>
          <a:bodyPr vert="horz" wrap="square" lIns="91440" tIns="45720" rIns="91440" bIns="45720" numCol="1" anchor="t" anchorCtr="0" compatLnSpc="1">
            <a:prstTxWarp prst="textNoShape">
              <a:avLst/>
            </a:prstTxWarp>
            <a:normAutofit fontScale="92500"/>
          </a:bodyPr>
          <a:lstStyle/>
          <a:p>
            <a:pPr eaLnBrk="1" hangingPunct="1">
              <a:lnSpc>
                <a:spcPct val="120000"/>
              </a:lnSpc>
            </a:pPr>
            <a:r>
              <a:rPr lang="en-US" altLang="zh-CN" sz="2000" dirty="0" smtClean="0">
                <a:solidFill>
                  <a:schemeClr val="tx1">
                    <a:lumMod val="75000"/>
                    <a:lumOff val="25000"/>
                  </a:schemeClr>
                </a:solidFill>
                <a:latin typeface="微软雅黑" pitchFamily="34" charset="-122"/>
                <a:ea typeface="微软雅黑" pitchFamily="34" charset="-122"/>
              </a:rPr>
              <a:t>Journal of Propulsion and Power</a:t>
            </a:r>
          </a:p>
          <a:p>
            <a:pPr eaLnBrk="1" hangingPunct="1">
              <a:lnSpc>
                <a:spcPct val="120000"/>
              </a:lnSpc>
              <a:buNone/>
            </a:pPr>
            <a:r>
              <a:rPr lang="en-US" altLang="zh-CN" sz="2000" dirty="0" smtClean="0">
                <a:solidFill>
                  <a:schemeClr val="tx1">
                    <a:lumMod val="75000"/>
                    <a:lumOff val="25000"/>
                  </a:schemeClr>
                </a:solidFill>
                <a:latin typeface="微软雅黑" pitchFamily="34" charset="-122"/>
                <a:ea typeface="微软雅黑" pitchFamily="34" charset="-122"/>
              </a:rPr>
              <a:t>   《</a:t>
            </a:r>
            <a:r>
              <a:rPr lang="zh-CN" altLang="en-US" sz="2000" dirty="0" smtClean="0">
                <a:solidFill>
                  <a:schemeClr val="tx1">
                    <a:lumMod val="75000"/>
                    <a:lumOff val="25000"/>
                  </a:schemeClr>
                </a:solidFill>
                <a:latin typeface="微软雅黑" pitchFamily="34" charset="-122"/>
                <a:ea typeface="微软雅黑" pitchFamily="34" charset="-122"/>
              </a:rPr>
              <a:t>推进与动力期刊</a:t>
            </a:r>
            <a:r>
              <a:rPr lang="en-US" altLang="zh-CN" sz="2000" dirty="0" smtClean="0">
                <a:solidFill>
                  <a:schemeClr val="tx1">
                    <a:lumMod val="75000"/>
                    <a:lumOff val="25000"/>
                  </a:schemeClr>
                </a:solidFill>
                <a:latin typeface="微软雅黑" pitchFamily="34" charset="-122"/>
                <a:ea typeface="微软雅黑" pitchFamily="34" charset="-122"/>
              </a:rPr>
              <a:t>》</a:t>
            </a:r>
          </a:p>
          <a:p>
            <a:pPr marL="803275" lvl="1" indent="-441325" eaLnBrk="1" hangingPunct="1">
              <a:lnSpc>
                <a:spcPct val="120000"/>
              </a:lnSpc>
              <a:buNone/>
            </a:pPr>
            <a:r>
              <a:rPr lang="en-US" altLang="zh-CN" sz="2000" dirty="0" smtClean="0">
                <a:solidFill>
                  <a:schemeClr val="tx1">
                    <a:lumMod val="75000"/>
                    <a:lumOff val="25000"/>
                  </a:schemeClr>
                </a:solidFill>
                <a:latin typeface="微软雅黑" pitchFamily="34" charset="-122"/>
                <a:ea typeface="微软雅黑" pitchFamily="34" charset="-122"/>
              </a:rPr>
              <a:t>---- </a:t>
            </a:r>
            <a:r>
              <a:rPr lang="zh-CN" altLang="en-US" sz="2000" dirty="0" smtClean="0">
                <a:solidFill>
                  <a:schemeClr val="tx1">
                    <a:lumMod val="75000"/>
                    <a:lumOff val="25000"/>
                  </a:schemeClr>
                </a:solidFill>
                <a:latin typeface="微软雅黑" pitchFamily="34" charset="-122"/>
                <a:ea typeface="微软雅黑" pitchFamily="34" charset="-122"/>
              </a:rPr>
              <a:t>介绍航空航天动力技术，包括液体推进、固体推进技术的最新技术进展与动态</a:t>
            </a:r>
            <a:endParaRPr lang="en-US" altLang="zh-CN" sz="2000" dirty="0" smtClean="0">
              <a:solidFill>
                <a:schemeClr val="tx1">
                  <a:lumMod val="75000"/>
                  <a:lumOff val="25000"/>
                </a:schemeClr>
              </a:solidFill>
              <a:latin typeface="微软雅黑" pitchFamily="34" charset="-122"/>
              <a:ea typeface="微软雅黑" pitchFamily="34" charset="-122"/>
            </a:endParaRPr>
          </a:p>
          <a:p>
            <a:pPr marL="803275" lvl="1" indent="-441325">
              <a:lnSpc>
                <a:spcPct val="120000"/>
              </a:lnSpc>
              <a:buNone/>
            </a:pPr>
            <a:r>
              <a:rPr lang="en-US" altLang="zh-CN" sz="2000" dirty="0" smtClean="0">
                <a:solidFill>
                  <a:schemeClr val="tx1">
                    <a:lumMod val="75000"/>
                    <a:lumOff val="25000"/>
                  </a:schemeClr>
                </a:solidFill>
                <a:latin typeface="微软雅黑" pitchFamily="34" charset="-122"/>
                <a:ea typeface="微软雅黑" pitchFamily="34" charset="-122"/>
              </a:rPr>
              <a:t>---- </a:t>
            </a:r>
            <a:r>
              <a:rPr lang="zh-CN" altLang="en-US" sz="2000" dirty="0" smtClean="0">
                <a:solidFill>
                  <a:schemeClr val="tx1">
                    <a:lumMod val="75000"/>
                    <a:lumOff val="25000"/>
                  </a:schemeClr>
                </a:solidFill>
                <a:latin typeface="微软雅黑" pitchFamily="34" charset="-122"/>
                <a:ea typeface="微软雅黑" pitchFamily="34" charset="-122"/>
              </a:rPr>
              <a:t>双月刊</a:t>
            </a:r>
            <a:r>
              <a:rPr altLang="en-US" sz="2000" dirty="0" smtClean="0">
                <a:solidFill>
                  <a:schemeClr val="tx1">
                    <a:lumMod val="75000"/>
                    <a:lumOff val="25000"/>
                  </a:schemeClr>
                </a:solidFill>
                <a:latin typeface="微软雅黑" pitchFamily="34" charset="-122"/>
                <a:ea typeface="微软雅黑" pitchFamily="34" charset="-122"/>
              </a:rPr>
              <a:t>，</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总引用量</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影</a:t>
            </a:r>
            <a:r>
              <a:rPr lang="en-US" altLang="zh-CN" sz="2000" dirty="0" smtClean="0">
                <a:solidFill>
                  <a:schemeClr val="tx1">
                    <a:lumMod val="75000"/>
                    <a:lumOff val="25000"/>
                  </a:schemeClr>
                </a:solidFill>
                <a:latin typeface="微软雅黑" pitchFamily="34" charset="-122"/>
                <a:ea typeface="微软雅黑" pitchFamily="34" charset="-122"/>
                <a:cs typeface="Times New Roman" pitchFamily="18" charset="0"/>
              </a:rPr>
              <a:t>5,469</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宇航工程学科排名</a:t>
            </a:r>
            <a:r>
              <a:rPr lang="zh-CN" altLang="en-US" sz="2000" dirty="0" smtClean="0">
                <a:solidFill>
                  <a:schemeClr val="tx1">
                    <a:lumMod val="75000"/>
                    <a:lumOff val="25000"/>
                  </a:schemeClr>
                </a:solidFill>
                <a:latin typeface="微软雅黑" pitchFamily="34" charset="-122"/>
                <a:ea typeface="微软雅黑" pitchFamily="34" charset="-122"/>
                <a:cs typeface="Times New Roman" pitchFamily="18" charset="0"/>
              </a:rPr>
              <a:t>第五，</a:t>
            </a:r>
            <a:r>
              <a:rPr lang="zh-CN" altLang="en-US" sz="2000" dirty="0" smtClean="0">
                <a:solidFill>
                  <a:schemeClr val="tx1">
                    <a:lumMod val="75000"/>
                    <a:lumOff val="25000"/>
                  </a:schemeClr>
                </a:solidFill>
                <a:latin typeface="微软雅黑" pitchFamily="34" charset="-122"/>
                <a:ea typeface="微软雅黑" pitchFamily="34" charset="-122"/>
              </a:rPr>
              <a:t>影响</a:t>
            </a:r>
            <a:r>
              <a:rPr lang="zh-CN" altLang="en-US" sz="2000" dirty="0" smtClean="0">
                <a:solidFill>
                  <a:schemeClr val="tx1">
                    <a:lumMod val="75000"/>
                    <a:lumOff val="25000"/>
                  </a:schemeClr>
                </a:solidFill>
                <a:latin typeface="微软雅黑" pitchFamily="34" charset="-122"/>
                <a:ea typeface="微软雅黑" pitchFamily="34" charset="-122"/>
              </a:rPr>
              <a:t>因子</a:t>
            </a:r>
            <a:r>
              <a:rPr lang="en-US" altLang="zh-CN" sz="2000" dirty="0" smtClean="0">
                <a:solidFill>
                  <a:schemeClr val="tx1">
                    <a:lumMod val="75000"/>
                    <a:lumOff val="25000"/>
                  </a:schemeClr>
                </a:solidFill>
                <a:latin typeface="微软雅黑" pitchFamily="34" charset="-122"/>
                <a:ea typeface="微软雅黑" pitchFamily="34" charset="-122"/>
              </a:rPr>
              <a:t>1.362</a:t>
            </a:r>
            <a:r>
              <a:rPr lang="zh-CN" altLang="en-US" sz="2000" dirty="0" smtClean="0">
                <a:solidFill>
                  <a:schemeClr val="tx1">
                    <a:lumMod val="75000"/>
                    <a:lumOff val="25000"/>
                  </a:schemeClr>
                </a:solidFill>
                <a:latin typeface="微软雅黑" pitchFamily="34" charset="-122"/>
                <a:ea typeface="微软雅黑" pitchFamily="34" charset="-122"/>
              </a:rPr>
              <a:t>（</a:t>
            </a:r>
            <a:r>
              <a:rPr lang="en-US" altLang="zh-CN" sz="2000" dirty="0" smtClean="0">
                <a:solidFill>
                  <a:schemeClr val="tx1">
                    <a:lumMod val="75000"/>
                    <a:lumOff val="25000"/>
                  </a:schemeClr>
                </a:solidFill>
                <a:latin typeface="微软雅黑" pitchFamily="34" charset="-122"/>
                <a:ea typeface="微软雅黑" pitchFamily="34" charset="-122"/>
              </a:rPr>
              <a:t>JCR </a:t>
            </a:r>
            <a:r>
              <a:rPr lang="en-US" altLang="zh-CN" sz="2000" dirty="0" smtClean="0">
                <a:solidFill>
                  <a:schemeClr val="tx1">
                    <a:lumMod val="75000"/>
                    <a:lumOff val="25000"/>
                  </a:schemeClr>
                </a:solidFill>
                <a:latin typeface="微软雅黑" pitchFamily="34" charset="-122"/>
                <a:ea typeface="微软雅黑" pitchFamily="34" charset="-122"/>
              </a:rPr>
              <a:t>2017</a:t>
            </a:r>
            <a:r>
              <a:rPr lang="zh-CN" altLang="en-US" sz="2000" dirty="0" smtClean="0">
                <a:solidFill>
                  <a:schemeClr val="tx1">
                    <a:lumMod val="75000"/>
                    <a:lumOff val="25000"/>
                  </a:schemeClr>
                </a:solidFill>
                <a:latin typeface="微软雅黑" pitchFamily="34" charset="-122"/>
                <a:ea typeface="微软雅黑" pitchFamily="34" charset="-122"/>
              </a:rPr>
              <a:t>）</a:t>
            </a:r>
            <a:endParaRPr lang="en-US" altLang="zh-CN" sz="2000" dirty="0" smtClean="0">
              <a:solidFill>
                <a:schemeClr val="tx1">
                  <a:lumMod val="75000"/>
                  <a:lumOff val="25000"/>
                </a:schemeClr>
              </a:solidFill>
              <a:latin typeface="微软雅黑" pitchFamily="34" charset="-122"/>
              <a:ea typeface="微软雅黑" pitchFamily="34" charset="-122"/>
            </a:endParaRPr>
          </a:p>
          <a:p>
            <a:pPr lvl="1" indent="19050" eaLnBrk="1" hangingPunct="1">
              <a:lnSpc>
                <a:spcPts val="1200"/>
              </a:lnSpc>
              <a:buNone/>
            </a:pPr>
            <a:endParaRPr lang="en-US" altLang="zh-CN" sz="2000" dirty="0" smtClean="0">
              <a:solidFill>
                <a:schemeClr val="tx1">
                  <a:lumMod val="75000"/>
                  <a:lumOff val="25000"/>
                </a:schemeClr>
              </a:solidFill>
              <a:latin typeface="微软雅黑" pitchFamily="34" charset="-122"/>
              <a:ea typeface="微软雅黑" pitchFamily="34" charset="-122"/>
            </a:endParaRPr>
          </a:p>
          <a:p>
            <a:pPr eaLnBrk="1" hangingPunct="1">
              <a:lnSpc>
                <a:spcPct val="120000"/>
              </a:lnSpc>
            </a:pPr>
            <a:r>
              <a:rPr lang="en-US" altLang="zh-CN" sz="2000" dirty="0" smtClean="0">
                <a:solidFill>
                  <a:schemeClr val="tx1">
                    <a:lumMod val="75000"/>
                    <a:lumOff val="25000"/>
                  </a:schemeClr>
                </a:solidFill>
                <a:latin typeface="微软雅黑" pitchFamily="34" charset="-122"/>
                <a:ea typeface="微软雅黑" pitchFamily="34" charset="-122"/>
              </a:rPr>
              <a:t>Journal of Spacecraft and Rockets</a:t>
            </a:r>
          </a:p>
          <a:p>
            <a:pPr eaLnBrk="1" hangingPunct="1">
              <a:lnSpc>
                <a:spcPct val="120000"/>
              </a:lnSpc>
              <a:buNone/>
            </a:pPr>
            <a:r>
              <a:rPr lang="en-US" altLang="zh-CN" sz="2000" dirty="0" smtClean="0">
                <a:solidFill>
                  <a:schemeClr val="tx1">
                    <a:lumMod val="75000"/>
                    <a:lumOff val="25000"/>
                  </a:schemeClr>
                </a:solidFill>
                <a:latin typeface="微软雅黑" pitchFamily="34" charset="-122"/>
                <a:ea typeface="微软雅黑" pitchFamily="34" charset="-122"/>
              </a:rPr>
              <a:t>   《</a:t>
            </a:r>
            <a:r>
              <a:rPr lang="zh-CN" altLang="en-US" sz="2000" dirty="0" smtClean="0">
                <a:solidFill>
                  <a:schemeClr val="tx1">
                    <a:lumMod val="75000"/>
                    <a:lumOff val="25000"/>
                  </a:schemeClr>
                </a:solidFill>
                <a:latin typeface="微软雅黑" pitchFamily="34" charset="-122"/>
                <a:ea typeface="微软雅黑" pitchFamily="34" charset="-122"/>
              </a:rPr>
              <a:t>航天器与火箭期刊</a:t>
            </a:r>
            <a:r>
              <a:rPr lang="en-US" altLang="zh-CN" sz="2000" dirty="0" smtClean="0">
                <a:solidFill>
                  <a:schemeClr val="tx1">
                    <a:lumMod val="75000"/>
                    <a:lumOff val="25000"/>
                  </a:schemeClr>
                </a:solidFill>
                <a:latin typeface="微软雅黑" pitchFamily="34" charset="-122"/>
                <a:ea typeface="微软雅黑" pitchFamily="34" charset="-122"/>
              </a:rPr>
              <a:t>》</a:t>
            </a:r>
          </a:p>
          <a:p>
            <a:pPr marL="803275" lvl="1" indent="-441325" eaLnBrk="1" hangingPunct="1">
              <a:lnSpc>
                <a:spcPct val="120000"/>
              </a:lnSpc>
              <a:buNone/>
            </a:pPr>
            <a:r>
              <a:rPr lang="en-US" altLang="zh-CN" sz="2000" dirty="0" smtClean="0">
                <a:solidFill>
                  <a:schemeClr val="tx1">
                    <a:lumMod val="75000"/>
                    <a:lumOff val="25000"/>
                  </a:schemeClr>
                </a:solidFill>
                <a:latin typeface="微软雅黑" pitchFamily="34" charset="-122"/>
                <a:ea typeface="微软雅黑" pitchFamily="34" charset="-122"/>
              </a:rPr>
              <a:t>---- </a:t>
            </a:r>
            <a:r>
              <a:rPr lang="zh-CN" altLang="en-US" sz="2000" dirty="0" smtClean="0">
                <a:solidFill>
                  <a:schemeClr val="tx1">
                    <a:lumMod val="75000"/>
                    <a:lumOff val="25000"/>
                  </a:schemeClr>
                </a:solidFill>
                <a:latin typeface="微软雅黑" pitchFamily="34" charset="-122"/>
                <a:ea typeface="微软雅黑" pitchFamily="34" charset="-122"/>
              </a:rPr>
              <a:t>报道飞船、火箭（战略战术）技术的最新进展，</a:t>
            </a:r>
            <a:r>
              <a:rPr altLang="en-US" sz="2000" dirty="0" smtClean="0">
                <a:solidFill>
                  <a:schemeClr val="tx1">
                    <a:lumMod val="75000"/>
                    <a:lumOff val="25000"/>
                  </a:schemeClr>
                </a:solidFill>
                <a:latin typeface="微软雅黑" pitchFamily="34" charset="-122"/>
                <a:ea typeface="微软雅黑" pitchFamily="34" charset="-122"/>
              </a:rPr>
              <a:t>含</a:t>
            </a:r>
            <a:r>
              <a:rPr lang="zh-CN" altLang="en-US" sz="2000" dirty="0" smtClean="0">
                <a:solidFill>
                  <a:schemeClr val="tx1">
                    <a:lumMod val="75000"/>
                    <a:lumOff val="25000"/>
                  </a:schemeClr>
                </a:solidFill>
                <a:latin typeface="微软雅黑" pitchFamily="34" charset="-122"/>
                <a:ea typeface="微软雅黑" pitchFamily="34" charset="-122"/>
              </a:rPr>
              <a:t>附属系统、应用、任务、环境影响及空间科学</a:t>
            </a:r>
            <a:r>
              <a:rPr lang="en-US" altLang="zh-CN" sz="2000" dirty="0" smtClean="0">
                <a:solidFill>
                  <a:schemeClr val="tx1">
                    <a:lumMod val="75000"/>
                    <a:lumOff val="25000"/>
                  </a:schemeClr>
                </a:solidFill>
                <a:latin typeface="微软雅黑" pitchFamily="34" charset="-122"/>
                <a:ea typeface="微软雅黑" pitchFamily="34" charset="-122"/>
              </a:rPr>
              <a:t> </a:t>
            </a:r>
          </a:p>
          <a:p>
            <a:pPr marL="803275" lvl="1" indent="-441325" eaLnBrk="1" hangingPunct="1">
              <a:lnSpc>
                <a:spcPct val="120000"/>
              </a:lnSpc>
              <a:buNone/>
            </a:pPr>
            <a:r>
              <a:rPr lang="en-US" altLang="zh-CN" sz="2000" dirty="0" smtClean="0">
                <a:solidFill>
                  <a:schemeClr val="tx1">
                    <a:lumMod val="75000"/>
                    <a:lumOff val="25000"/>
                  </a:schemeClr>
                </a:solidFill>
                <a:latin typeface="微软雅黑" pitchFamily="34" charset="-122"/>
                <a:ea typeface="微软雅黑" pitchFamily="34" charset="-122"/>
              </a:rPr>
              <a:t>---- </a:t>
            </a:r>
            <a:r>
              <a:rPr lang="zh-CN" altLang="en-US" sz="2000" dirty="0" smtClean="0">
                <a:solidFill>
                  <a:schemeClr val="tx1">
                    <a:lumMod val="75000"/>
                    <a:lumOff val="25000"/>
                  </a:schemeClr>
                </a:solidFill>
                <a:latin typeface="微软雅黑" pitchFamily="34" charset="-122"/>
                <a:ea typeface="微软雅黑" pitchFamily="34" charset="-122"/>
              </a:rPr>
              <a:t>双月刊</a:t>
            </a:r>
            <a:r>
              <a:rPr altLang="en-US" sz="2000" dirty="0" smtClean="0">
                <a:solidFill>
                  <a:schemeClr val="tx1">
                    <a:lumMod val="75000"/>
                    <a:lumOff val="25000"/>
                  </a:schemeClr>
                </a:solidFill>
                <a:latin typeface="微软雅黑" pitchFamily="34" charset="-122"/>
                <a:ea typeface="微软雅黑" pitchFamily="34" charset="-122"/>
              </a:rPr>
              <a:t>，</a:t>
            </a:r>
            <a:r>
              <a:rPr lang="zh-CN" altLang="en-US" sz="2000" dirty="0" smtClean="0">
                <a:solidFill>
                  <a:schemeClr val="tx1">
                    <a:lumMod val="75000"/>
                    <a:lumOff val="25000"/>
                  </a:schemeClr>
                </a:solidFill>
                <a:latin typeface="微软雅黑" pitchFamily="34" charset="-122"/>
                <a:ea typeface="微软雅黑" pitchFamily="34" charset="-122"/>
              </a:rPr>
              <a:t>影响因子</a:t>
            </a:r>
            <a:r>
              <a:rPr lang="en-US" altLang="zh-CN" sz="2000" dirty="0" smtClean="0">
                <a:solidFill>
                  <a:schemeClr val="tx1">
                    <a:lumMod val="75000"/>
                    <a:lumOff val="25000"/>
                  </a:schemeClr>
                </a:solidFill>
                <a:latin typeface="微软雅黑" pitchFamily="34" charset="-122"/>
                <a:ea typeface="微软雅黑" pitchFamily="34" charset="-122"/>
              </a:rPr>
              <a:t>1</a:t>
            </a:r>
            <a:r>
              <a:rPr lang="en-US" altLang="zh-CN" sz="2000" dirty="0" smtClean="0">
                <a:solidFill>
                  <a:schemeClr val="tx1">
                    <a:lumMod val="75000"/>
                    <a:lumOff val="25000"/>
                  </a:schemeClr>
                </a:solidFill>
                <a:latin typeface="微软雅黑" pitchFamily="34" charset="-122"/>
                <a:ea typeface="微软雅黑" pitchFamily="34" charset="-122"/>
              </a:rPr>
              <a:t>.116 </a:t>
            </a:r>
            <a:r>
              <a:rPr lang="zh-CN" altLang="en-US" sz="2000" dirty="0" smtClean="0">
                <a:solidFill>
                  <a:schemeClr val="tx1">
                    <a:lumMod val="75000"/>
                    <a:lumOff val="25000"/>
                  </a:schemeClr>
                </a:solidFill>
                <a:latin typeface="微软雅黑" pitchFamily="34" charset="-122"/>
                <a:ea typeface="微软雅黑" pitchFamily="34" charset="-122"/>
              </a:rPr>
              <a:t>（</a:t>
            </a:r>
            <a:r>
              <a:rPr lang="en-US" altLang="zh-CN" sz="2000" dirty="0" smtClean="0">
                <a:solidFill>
                  <a:schemeClr val="tx1">
                    <a:lumMod val="75000"/>
                    <a:lumOff val="25000"/>
                  </a:schemeClr>
                </a:solidFill>
                <a:latin typeface="微软雅黑" pitchFamily="34" charset="-122"/>
                <a:ea typeface="微软雅黑" pitchFamily="34" charset="-122"/>
              </a:rPr>
              <a:t>JCR </a:t>
            </a:r>
            <a:r>
              <a:rPr lang="en-US" altLang="zh-CN" sz="2000" dirty="0" smtClean="0">
                <a:solidFill>
                  <a:schemeClr val="tx1">
                    <a:lumMod val="75000"/>
                    <a:lumOff val="25000"/>
                  </a:schemeClr>
                </a:solidFill>
                <a:latin typeface="微软雅黑" pitchFamily="34" charset="-122"/>
                <a:ea typeface="微软雅黑" pitchFamily="34" charset="-122"/>
              </a:rPr>
              <a:t>2017</a:t>
            </a:r>
            <a:r>
              <a:rPr lang="zh-CN" altLang="en-US" sz="2000" dirty="0" smtClean="0">
                <a:solidFill>
                  <a:schemeClr val="tx1">
                    <a:lumMod val="75000"/>
                    <a:lumOff val="25000"/>
                  </a:schemeClr>
                </a:solidFill>
                <a:latin typeface="微软雅黑" pitchFamily="34" charset="-122"/>
                <a:ea typeface="微软雅黑" pitchFamily="34" charset="-122"/>
              </a:rPr>
              <a:t>）</a:t>
            </a:r>
            <a:endParaRPr lang="en-US" altLang="zh-CN" sz="2000" dirty="0" smtClean="0">
              <a:solidFill>
                <a:schemeClr val="tx1">
                  <a:lumMod val="75000"/>
                  <a:lumOff val="25000"/>
                </a:schemeClr>
              </a:solidFill>
              <a:latin typeface="微软雅黑" pitchFamily="34" charset="-122"/>
              <a:ea typeface="微软雅黑" pitchFamily="34" charset="-122"/>
            </a:endParaRPr>
          </a:p>
        </p:txBody>
      </p:sp>
      <p:pic>
        <p:nvPicPr>
          <p:cNvPr id="33794" name="Picture 2" descr="http://www.aiaa.org/images/publications/cover_jpp.jpg"/>
          <p:cNvPicPr>
            <a:picLocks noChangeAspect="1" noChangeArrowheads="1"/>
          </p:cNvPicPr>
          <p:nvPr/>
        </p:nvPicPr>
        <p:blipFill>
          <a:blip r:embed="rId3" cstate="print"/>
          <a:srcRect/>
          <a:stretch>
            <a:fillRect/>
          </a:stretch>
        </p:blipFill>
        <p:spPr bwMode="auto">
          <a:xfrm>
            <a:off x="7175688" y="1560944"/>
            <a:ext cx="1428760" cy="1939034"/>
          </a:xfrm>
          <a:prstGeom prst="rect">
            <a:avLst/>
          </a:prstGeom>
          <a:noFill/>
        </p:spPr>
      </p:pic>
      <p:pic>
        <p:nvPicPr>
          <p:cNvPr id="33796" name="Picture 4" descr="http://www.aiaa.org/images/publications/cover_jsr.jpg"/>
          <p:cNvPicPr>
            <a:picLocks noChangeAspect="1" noChangeArrowheads="1"/>
          </p:cNvPicPr>
          <p:nvPr/>
        </p:nvPicPr>
        <p:blipFill>
          <a:blip r:embed="rId4" cstate="print"/>
          <a:srcRect/>
          <a:stretch>
            <a:fillRect/>
          </a:stretch>
        </p:blipFill>
        <p:spPr bwMode="auto">
          <a:xfrm>
            <a:off x="7175688" y="3989836"/>
            <a:ext cx="1428760" cy="1959444"/>
          </a:xfrm>
          <a:prstGeom prst="rect">
            <a:avLst/>
          </a:prstGeom>
          <a:noFill/>
        </p:spPr>
      </p:pic>
      <p:sp>
        <p:nvSpPr>
          <p:cNvPr id="7" name="灯片编号占位符 6"/>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7</a:t>
            </a:fld>
            <a:endParaRPr lang="zh-CN" altLang="en-US" sz="1200" kern="1200" dirty="0">
              <a:solidFill>
                <a:prstClr val="black">
                  <a:tint val="75000"/>
                </a:prstClr>
              </a:solidFill>
              <a:latin typeface="Calibri"/>
              <a:ea typeface="宋体"/>
              <a:cs typeface="+mn-cs"/>
            </a:endParaRPr>
          </a:p>
        </p:txBody>
      </p:sp>
      <p:sp>
        <p:nvSpPr>
          <p:cNvPr id="8" name="页脚占位符 7"/>
          <p:cNvSpPr>
            <a:spLocks noGrp="1"/>
          </p:cNvSpPr>
          <p:nvPr>
            <p:ph type="ftr" sz="quarter" idx="11"/>
          </p:nvPr>
        </p:nvSpPr>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429736" y="1357298"/>
            <a:ext cx="6662544" cy="5096038"/>
          </a:xfrm>
          <a:noFill/>
          <a:ln algn="ctr">
            <a:miter lim="800000"/>
            <a:headEnd/>
            <a:tailEnd/>
          </a:ln>
        </p:spPr>
        <p:txBody>
          <a:bodyPr vert="horz" wrap="square" lIns="91440" tIns="45720" rIns="91440" bIns="45720" numCol="1" anchor="t" anchorCtr="0" compatLnSpc="1">
            <a:prstTxWarp prst="textNoShape">
              <a:avLst/>
            </a:prstTxWarp>
            <a:noAutofit/>
          </a:bodyPr>
          <a:lstStyle/>
          <a:p>
            <a:pPr eaLnBrk="1" hangingPunct="1">
              <a:lnSpc>
                <a:spcPct val="120000"/>
              </a:lnSpc>
            </a:pPr>
            <a:r>
              <a:rPr lang="en-US" altLang="zh-CN" sz="2000" dirty="0">
                <a:solidFill>
                  <a:schemeClr val="tx1">
                    <a:lumMod val="75000"/>
                    <a:lumOff val="25000"/>
                  </a:schemeClr>
                </a:solidFill>
                <a:latin typeface="微软雅黑" pitchFamily="34" charset="-122"/>
                <a:ea typeface="微软雅黑" pitchFamily="34" charset="-122"/>
              </a:rPr>
              <a:t>Journal  of </a:t>
            </a:r>
            <a:r>
              <a:rPr lang="en-US" altLang="zh-CN" sz="2000" dirty="0" smtClean="0">
                <a:solidFill>
                  <a:schemeClr val="tx1">
                    <a:lumMod val="75000"/>
                    <a:lumOff val="25000"/>
                  </a:schemeClr>
                </a:solidFill>
                <a:latin typeface="微软雅黑" pitchFamily="34" charset="-122"/>
                <a:ea typeface="微软雅黑" pitchFamily="34" charset="-122"/>
              </a:rPr>
              <a:t>Thermophysics </a:t>
            </a:r>
            <a:r>
              <a:rPr lang="en-US" altLang="zh-CN" sz="2000" dirty="0">
                <a:solidFill>
                  <a:schemeClr val="tx1">
                    <a:lumMod val="75000"/>
                    <a:lumOff val="25000"/>
                  </a:schemeClr>
                </a:solidFill>
                <a:latin typeface="微软雅黑" pitchFamily="34" charset="-122"/>
                <a:ea typeface="微软雅黑" pitchFamily="34" charset="-122"/>
              </a:rPr>
              <a:t>and Heat T</a:t>
            </a:r>
            <a:r>
              <a:rPr lang="en-US" altLang="zh-CN" sz="2000" dirty="0" smtClean="0">
                <a:solidFill>
                  <a:schemeClr val="tx1">
                    <a:lumMod val="75000"/>
                    <a:lumOff val="25000"/>
                  </a:schemeClr>
                </a:solidFill>
                <a:latin typeface="微软雅黑" pitchFamily="34" charset="-122"/>
                <a:ea typeface="微软雅黑" pitchFamily="34" charset="-122"/>
              </a:rPr>
              <a:t>ransfer </a:t>
            </a:r>
          </a:p>
          <a:p>
            <a:pPr eaLnBrk="1" hangingPunct="1">
              <a:lnSpc>
                <a:spcPct val="120000"/>
              </a:lnSpc>
              <a:buNone/>
            </a:pPr>
            <a:r>
              <a:rPr lang="en-US" altLang="zh-CN" sz="2000" dirty="0" smtClean="0">
                <a:solidFill>
                  <a:schemeClr val="tx1">
                    <a:lumMod val="75000"/>
                    <a:lumOff val="25000"/>
                  </a:schemeClr>
                </a:solidFill>
                <a:latin typeface="微软雅黑" pitchFamily="34" charset="-122"/>
                <a:ea typeface="微软雅黑" pitchFamily="34" charset="-122"/>
              </a:rPr>
              <a:t>   《</a:t>
            </a:r>
            <a:r>
              <a:rPr sz="2000" dirty="0">
                <a:solidFill>
                  <a:schemeClr val="tx1">
                    <a:lumMod val="75000"/>
                    <a:lumOff val="25000"/>
                  </a:schemeClr>
                </a:solidFill>
                <a:latin typeface="微软雅黑" pitchFamily="34" charset="-122"/>
                <a:ea typeface="微软雅黑" pitchFamily="34" charset="-122"/>
              </a:rPr>
              <a:t>热物理学与热传导期刊</a:t>
            </a:r>
            <a:r>
              <a:rPr lang="en-US" altLang="zh-CN" sz="2000" dirty="0">
                <a:solidFill>
                  <a:schemeClr val="tx1">
                    <a:lumMod val="75000"/>
                    <a:lumOff val="25000"/>
                  </a:schemeClr>
                </a:solidFill>
                <a:latin typeface="微软雅黑" pitchFamily="34" charset="-122"/>
                <a:ea typeface="微软雅黑" pitchFamily="34" charset="-122"/>
              </a:rPr>
              <a:t>》</a:t>
            </a:r>
          </a:p>
          <a:p>
            <a:pPr marL="803275" lvl="1" indent="-441325" eaLnBrk="1" hangingPunct="1">
              <a:buNone/>
            </a:pPr>
            <a:r>
              <a:rPr lang="en-US" altLang="zh-CN" sz="2000" dirty="0" smtClean="0">
                <a:solidFill>
                  <a:schemeClr val="tx1">
                    <a:lumMod val="75000"/>
                    <a:lumOff val="25000"/>
                  </a:schemeClr>
                </a:solidFill>
                <a:latin typeface="微软雅黑" pitchFamily="34" charset="-122"/>
                <a:ea typeface="微软雅黑" pitchFamily="34" charset="-122"/>
              </a:rPr>
              <a:t>---- </a:t>
            </a:r>
            <a:r>
              <a:rPr sz="2000" dirty="0" err="1" smtClean="0">
                <a:solidFill>
                  <a:schemeClr val="tx1">
                    <a:lumMod val="75000"/>
                    <a:lumOff val="25000"/>
                  </a:schemeClr>
                </a:solidFill>
                <a:latin typeface="微软雅黑" pitchFamily="34" charset="-122"/>
                <a:ea typeface="微软雅黑" pitchFamily="34" charset="-122"/>
              </a:rPr>
              <a:t>关注热物理与热传导，</a:t>
            </a:r>
            <a:r>
              <a:rPr sz="2000" dirty="0" err="1">
                <a:solidFill>
                  <a:schemeClr val="tx1">
                    <a:lumMod val="75000"/>
                    <a:lumOff val="25000"/>
                  </a:schemeClr>
                </a:solidFill>
                <a:latin typeface="微软雅黑" pitchFamily="34" charset="-122"/>
                <a:ea typeface="微软雅黑" pitchFamily="34" charset="-122"/>
              </a:rPr>
              <a:t>探讨气态、液态、</a:t>
            </a:r>
            <a:r>
              <a:rPr sz="2000" dirty="0" err="1" smtClean="0">
                <a:solidFill>
                  <a:schemeClr val="tx1">
                    <a:lumMod val="75000"/>
                    <a:lumOff val="25000"/>
                  </a:schemeClr>
                </a:solidFill>
                <a:latin typeface="微软雅黑" pitchFamily="34" charset="-122"/>
                <a:ea typeface="微软雅黑" pitchFamily="34" charset="-122"/>
              </a:rPr>
              <a:t>固态热能的传递与储存技术发展</a:t>
            </a:r>
            <a:endParaRPr lang="en-US" sz="2000" dirty="0" smtClean="0">
              <a:solidFill>
                <a:schemeClr val="tx1">
                  <a:lumMod val="75000"/>
                  <a:lumOff val="25000"/>
                </a:schemeClr>
              </a:solidFill>
              <a:latin typeface="微软雅黑" pitchFamily="34" charset="-122"/>
              <a:ea typeface="微软雅黑" pitchFamily="34" charset="-122"/>
            </a:endParaRPr>
          </a:p>
          <a:p>
            <a:pPr marL="803275" lvl="1" indent="-441325" eaLnBrk="1" hangingPunct="1">
              <a:buNone/>
            </a:pPr>
            <a:r>
              <a:rPr lang="en-US" altLang="zh-CN" sz="2000" dirty="0" smtClean="0">
                <a:solidFill>
                  <a:schemeClr val="tx1">
                    <a:lumMod val="75000"/>
                    <a:lumOff val="25000"/>
                  </a:schemeClr>
                </a:solidFill>
                <a:latin typeface="微软雅黑" pitchFamily="34" charset="-122"/>
                <a:ea typeface="微软雅黑" pitchFamily="34" charset="-122"/>
              </a:rPr>
              <a:t>---- </a:t>
            </a:r>
            <a:r>
              <a:rPr sz="2000" dirty="0" smtClean="0">
                <a:solidFill>
                  <a:schemeClr val="tx1">
                    <a:lumMod val="75000"/>
                    <a:lumOff val="25000"/>
                  </a:schemeClr>
                </a:solidFill>
                <a:latin typeface="微软雅黑" pitchFamily="34" charset="-122"/>
                <a:ea typeface="微软雅黑" pitchFamily="34" charset="-122"/>
              </a:rPr>
              <a:t>季刊，影响因子</a:t>
            </a:r>
            <a:r>
              <a:rPr lang="en-US" altLang="zh-CN" sz="2000" dirty="0" smtClean="0">
                <a:solidFill>
                  <a:schemeClr val="tx1">
                    <a:lumMod val="75000"/>
                    <a:lumOff val="25000"/>
                  </a:schemeClr>
                </a:solidFill>
                <a:latin typeface="微软雅黑" pitchFamily="34" charset="-122"/>
                <a:ea typeface="微软雅黑" pitchFamily="34" charset="-122"/>
              </a:rPr>
              <a:t>1.085 </a:t>
            </a:r>
            <a:r>
              <a:rPr sz="2000" dirty="0" smtClean="0">
                <a:solidFill>
                  <a:schemeClr val="tx1">
                    <a:lumMod val="75000"/>
                    <a:lumOff val="25000"/>
                  </a:schemeClr>
                </a:solidFill>
                <a:latin typeface="微软雅黑" pitchFamily="34" charset="-122"/>
                <a:ea typeface="微软雅黑" pitchFamily="34" charset="-122"/>
              </a:rPr>
              <a:t>（</a:t>
            </a:r>
            <a:r>
              <a:rPr lang="en-US" altLang="zh-CN" sz="2000" dirty="0" smtClean="0">
                <a:solidFill>
                  <a:schemeClr val="tx1">
                    <a:lumMod val="75000"/>
                    <a:lumOff val="25000"/>
                  </a:schemeClr>
                </a:solidFill>
                <a:latin typeface="微软雅黑" pitchFamily="34" charset="-122"/>
                <a:ea typeface="微软雅黑" pitchFamily="34" charset="-122"/>
              </a:rPr>
              <a:t>JCR </a:t>
            </a:r>
            <a:r>
              <a:rPr lang="en-US" altLang="zh-CN" sz="2000" dirty="0" smtClean="0">
                <a:solidFill>
                  <a:schemeClr val="tx1">
                    <a:lumMod val="75000"/>
                    <a:lumOff val="25000"/>
                  </a:schemeClr>
                </a:solidFill>
                <a:latin typeface="微软雅黑" pitchFamily="34" charset="-122"/>
                <a:ea typeface="微软雅黑" pitchFamily="34" charset="-122"/>
              </a:rPr>
              <a:t>2017</a:t>
            </a:r>
            <a:r>
              <a:rPr sz="2000" dirty="0" smtClean="0">
                <a:solidFill>
                  <a:schemeClr val="tx1">
                    <a:lumMod val="75000"/>
                    <a:lumOff val="25000"/>
                  </a:schemeClr>
                </a:solidFill>
                <a:latin typeface="微软雅黑" pitchFamily="34" charset="-122"/>
                <a:ea typeface="微软雅黑" pitchFamily="34" charset="-122"/>
              </a:rPr>
              <a:t>）</a:t>
            </a:r>
            <a:endParaRPr lang="en-US" sz="2000" dirty="0" smtClean="0">
              <a:solidFill>
                <a:schemeClr val="tx1">
                  <a:lumMod val="75000"/>
                  <a:lumOff val="25000"/>
                </a:schemeClr>
              </a:solidFill>
              <a:latin typeface="微软雅黑" pitchFamily="34" charset="-122"/>
              <a:ea typeface="微软雅黑" pitchFamily="34" charset="-122"/>
            </a:endParaRPr>
          </a:p>
          <a:p>
            <a:pPr lvl="1" indent="19050" eaLnBrk="1" hangingPunct="1">
              <a:lnSpc>
                <a:spcPts val="1800"/>
              </a:lnSpc>
              <a:buNone/>
            </a:pPr>
            <a:endParaRPr lang="zh-CN" altLang="en-US" sz="2000" dirty="0" smtClean="0">
              <a:solidFill>
                <a:schemeClr val="tx1">
                  <a:lumMod val="75000"/>
                  <a:lumOff val="25000"/>
                </a:schemeClr>
              </a:solidFill>
              <a:latin typeface="微软雅黑" pitchFamily="34" charset="-122"/>
              <a:ea typeface="微软雅黑" pitchFamily="34" charset="-122"/>
            </a:endParaRPr>
          </a:p>
          <a:p>
            <a:pPr eaLnBrk="1" hangingPunct="1">
              <a:lnSpc>
                <a:spcPct val="90000"/>
              </a:lnSpc>
            </a:pPr>
            <a:r>
              <a:rPr lang="en-US" altLang="zh-CN" sz="2000" dirty="0" smtClean="0">
                <a:solidFill>
                  <a:schemeClr val="tx1">
                    <a:lumMod val="75000"/>
                    <a:lumOff val="25000"/>
                  </a:schemeClr>
                </a:solidFill>
                <a:latin typeface="微软雅黑" pitchFamily="34" charset="-122"/>
                <a:ea typeface="微软雅黑" pitchFamily="34" charset="-122"/>
              </a:rPr>
              <a:t>Journal of Aircraft 《</a:t>
            </a:r>
            <a:r>
              <a:rPr lang="zh-CN" altLang="en-US" sz="2000" dirty="0" smtClean="0">
                <a:solidFill>
                  <a:schemeClr val="tx1">
                    <a:lumMod val="75000"/>
                    <a:lumOff val="25000"/>
                  </a:schemeClr>
                </a:solidFill>
                <a:latin typeface="微软雅黑" pitchFamily="34" charset="-122"/>
                <a:ea typeface="微软雅黑" pitchFamily="34" charset="-122"/>
              </a:rPr>
              <a:t>飞行器期刊</a:t>
            </a:r>
            <a:r>
              <a:rPr lang="en-US" altLang="zh-CN" sz="2000" dirty="0" smtClean="0">
                <a:solidFill>
                  <a:schemeClr val="tx1">
                    <a:lumMod val="75000"/>
                    <a:lumOff val="25000"/>
                  </a:schemeClr>
                </a:solidFill>
                <a:latin typeface="微软雅黑" pitchFamily="34" charset="-122"/>
                <a:ea typeface="微软雅黑" pitchFamily="34" charset="-122"/>
              </a:rPr>
              <a:t>》</a:t>
            </a:r>
          </a:p>
          <a:p>
            <a:pPr lvl="1" indent="19050" eaLnBrk="1" hangingPunct="1">
              <a:lnSpc>
                <a:spcPct val="110000"/>
              </a:lnSpc>
              <a:buNone/>
            </a:pPr>
            <a:r>
              <a:rPr lang="en-US" altLang="zh-CN" sz="2000" dirty="0" smtClean="0">
                <a:solidFill>
                  <a:schemeClr val="tx1">
                    <a:lumMod val="75000"/>
                    <a:lumOff val="25000"/>
                  </a:schemeClr>
                </a:solidFill>
                <a:latin typeface="微软雅黑" pitchFamily="34" charset="-122"/>
                <a:ea typeface="微软雅黑" pitchFamily="34" charset="-122"/>
              </a:rPr>
              <a:t>---- </a:t>
            </a:r>
            <a:r>
              <a:rPr sz="2000" dirty="0" smtClean="0">
                <a:solidFill>
                  <a:schemeClr val="tx1">
                    <a:lumMod val="75000"/>
                    <a:lumOff val="25000"/>
                  </a:schemeClr>
                </a:solidFill>
                <a:latin typeface="微软雅黑" pitchFamily="34" charset="-122"/>
                <a:ea typeface="微软雅黑" pitchFamily="34" charset="-122"/>
              </a:rPr>
              <a:t>重点报道飞机技术的发展的各个领域</a:t>
            </a:r>
            <a:r>
              <a:rPr sz="2000" dirty="0">
                <a:solidFill>
                  <a:schemeClr val="tx1">
                    <a:lumMod val="75000"/>
                    <a:lumOff val="25000"/>
                  </a:schemeClr>
                </a:solidFill>
                <a:latin typeface="微软雅黑" pitchFamily="34" charset="-122"/>
                <a:ea typeface="微软雅黑" pitchFamily="34" charset="-122"/>
              </a:rPr>
              <a:t>，包括飞机系统设计与优化</a:t>
            </a:r>
            <a:r>
              <a:rPr sz="2000" dirty="0" smtClean="0">
                <a:solidFill>
                  <a:schemeClr val="tx1">
                    <a:lumMod val="75000"/>
                    <a:lumOff val="25000"/>
                  </a:schemeClr>
                </a:solidFill>
                <a:latin typeface="微软雅黑" pitchFamily="34" charset="-122"/>
                <a:ea typeface="微软雅黑" pitchFamily="34" charset="-122"/>
              </a:rPr>
              <a:t>、制造</a:t>
            </a:r>
            <a:r>
              <a:rPr sz="2000" dirty="0">
                <a:solidFill>
                  <a:schemeClr val="tx1">
                    <a:lumMod val="75000"/>
                    <a:lumOff val="25000"/>
                  </a:schemeClr>
                </a:solidFill>
                <a:latin typeface="微软雅黑" pitchFamily="34" charset="-122"/>
                <a:ea typeface="微软雅黑" pitchFamily="34" charset="-122"/>
              </a:rPr>
              <a:t>、飞行力学、</a:t>
            </a:r>
            <a:r>
              <a:rPr sz="2000" dirty="0" smtClean="0">
                <a:solidFill>
                  <a:schemeClr val="tx1">
                    <a:lumMod val="75000"/>
                    <a:lumOff val="25000"/>
                  </a:schemeClr>
                </a:solidFill>
                <a:latin typeface="微软雅黑" pitchFamily="34" charset="-122"/>
                <a:ea typeface="微软雅黑" pitchFamily="34" charset="-122"/>
              </a:rPr>
              <a:t>飞行与地面测试</a:t>
            </a:r>
            <a:r>
              <a:rPr sz="2000" dirty="0">
                <a:solidFill>
                  <a:schemeClr val="tx1">
                    <a:lumMod val="75000"/>
                    <a:lumOff val="25000"/>
                  </a:schemeClr>
                </a:solidFill>
                <a:latin typeface="微软雅黑" pitchFamily="34" charset="-122"/>
                <a:ea typeface="微软雅黑" pitchFamily="34" charset="-122"/>
              </a:rPr>
              <a:t>、后勤保障与供给、飞机可靠性与维护、飞行安全、天气与噪音控制、人为因素、机场设计、航线运行、</a:t>
            </a:r>
            <a:r>
              <a:rPr sz="2000" dirty="0" smtClean="0">
                <a:solidFill>
                  <a:schemeClr val="tx1">
                    <a:lumMod val="75000"/>
                    <a:lumOff val="25000"/>
                  </a:schemeClr>
                </a:solidFill>
                <a:latin typeface="微软雅黑" pitchFamily="34" charset="-122"/>
                <a:ea typeface="微软雅黑" pitchFamily="34" charset="-122"/>
              </a:rPr>
              <a:t>计算机在飞机技术中的应用等</a:t>
            </a:r>
            <a:endParaRPr lang="en-US" altLang="zh-CN" sz="2000" dirty="0" smtClean="0">
              <a:solidFill>
                <a:schemeClr val="tx1">
                  <a:lumMod val="75000"/>
                  <a:lumOff val="25000"/>
                </a:schemeClr>
              </a:solidFill>
              <a:latin typeface="微软雅黑" pitchFamily="34" charset="-122"/>
              <a:ea typeface="微软雅黑" pitchFamily="34" charset="-122"/>
            </a:endParaRPr>
          </a:p>
          <a:p>
            <a:pPr lvl="1" indent="19050">
              <a:lnSpc>
                <a:spcPct val="120000"/>
              </a:lnSpc>
              <a:buNone/>
            </a:pPr>
            <a:r>
              <a:rPr lang="en-US" altLang="zh-CN" sz="2000" dirty="0" smtClean="0">
                <a:solidFill>
                  <a:schemeClr val="tx1">
                    <a:lumMod val="75000"/>
                    <a:lumOff val="25000"/>
                  </a:schemeClr>
                </a:solidFill>
                <a:latin typeface="微软雅黑" pitchFamily="34" charset="-122"/>
                <a:ea typeface="微软雅黑" pitchFamily="34" charset="-122"/>
              </a:rPr>
              <a:t>---- </a:t>
            </a:r>
            <a:r>
              <a:rPr sz="2000" dirty="0" smtClean="0">
                <a:solidFill>
                  <a:schemeClr val="tx1">
                    <a:lumMod val="75000"/>
                    <a:lumOff val="25000"/>
                  </a:schemeClr>
                </a:solidFill>
                <a:latin typeface="微软雅黑" pitchFamily="34" charset="-122"/>
                <a:ea typeface="微软雅黑" pitchFamily="34" charset="-122"/>
              </a:rPr>
              <a:t>双月刊，影响因子</a:t>
            </a:r>
            <a:r>
              <a:rPr lang="en-US" altLang="zh-CN" sz="2000" dirty="0" smtClean="0">
                <a:solidFill>
                  <a:schemeClr val="tx1">
                    <a:lumMod val="75000"/>
                    <a:lumOff val="25000"/>
                  </a:schemeClr>
                </a:solidFill>
                <a:latin typeface="微软雅黑" pitchFamily="34" charset="-122"/>
                <a:ea typeface="微软雅黑" pitchFamily="34" charset="-122"/>
              </a:rPr>
              <a:t>0.831 </a:t>
            </a:r>
            <a:r>
              <a:rPr sz="2000" dirty="0" smtClean="0">
                <a:solidFill>
                  <a:schemeClr val="tx1">
                    <a:lumMod val="75000"/>
                    <a:lumOff val="25000"/>
                  </a:schemeClr>
                </a:solidFill>
                <a:latin typeface="微软雅黑" pitchFamily="34" charset="-122"/>
                <a:ea typeface="微软雅黑" pitchFamily="34" charset="-122"/>
              </a:rPr>
              <a:t>（</a:t>
            </a:r>
            <a:r>
              <a:rPr lang="en-US" altLang="zh-CN" sz="2000" dirty="0" smtClean="0">
                <a:solidFill>
                  <a:schemeClr val="tx1">
                    <a:lumMod val="75000"/>
                    <a:lumOff val="25000"/>
                  </a:schemeClr>
                </a:solidFill>
                <a:latin typeface="微软雅黑" pitchFamily="34" charset="-122"/>
                <a:ea typeface="微软雅黑" pitchFamily="34" charset="-122"/>
              </a:rPr>
              <a:t>JCR </a:t>
            </a:r>
            <a:r>
              <a:rPr lang="en-US" altLang="zh-CN" sz="2000" dirty="0" smtClean="0">
                <a:solidFill>
                  <a:schemeClr val="tx1">
                    <a:lumMod val="75000"/>
                    <a:lumOff val="25000"/>
                  </a:schemeClr>
                </a:solidFill>
                <a:latin typeface="微软雅黑" pitchFamily="34" charset="-122"/>
                <a:ea typeface="微软雅黑" pitchFamily="34" charset="-122"/>
              </a:rPr>
              <a:t>2017</a:t>
            </a:r>
            <a:r>
              <a:rPr sz="2000" dirty="0" smtClean="0">
                <a:solidFill>
                  <a:schemeClr val="tx1">
                    <a:lumMod val="75000"/>
                    <a:lumOff val="25000"/>
                  </a:schemeClr>
                </a:solidFill>
                <a:latin typeface="微软雅黑" pitchFamily="34" charset="-122"/>
                <a:ea typeface="微软雅黑" pitchFamily="34" charset="-122"/>
              </a:rPr>
              <a:t>）</a:t>
            </a:r>
            <a:endParaRPr sz="2000" dirty="0">
              <a:solidFill>
                <a:schemeClr val="tx1">
                  <a:lumMod val="75000"/>
                  <a:lumOff val="25000"/>
                </a:schemeClr>
              </a:solidFill>
              <a:latin typeface="微软雅黑" pitchFamily="34" charset="-122"/>
              <a:ea typeface="微软雅黑" pitchFamily="34" charset="-122"/>
            </a:endParaRPr>
          </a:p>
          <a:p>
            <a:pPr eaLnBrk="1" hangingPunct="1">
              <a:lnSpc>
                <a:spcPct val="90000"/>
              </a:lnSpc>
            </a:pPr>
            <a:endParaRPr lang="zh-CN" altLang="en-US" sz="2000" dirty="0" smtClean="0">
              <a:solidFill>
                <a:schemeClr val="tx1">
                  <a:lumMod val="75000"/>
                  <a:lumOff val="25000"/>
                </a:schemeClr>
              </a:solidFill>
              <a:latin typeface="微软雅黑" pitchFamily="34" charset="-122"/>
              <a:ea typeface="微软雅黑" pitchFamily="34" charset="-122"/>
            </a:endParaRPr>
          </a:p>
          <a:p>
            <a:pPr lvl="1" eaLnBrk="1" hangingPunct="1">
              <a:lnSpc>
                <a:spcPct val="90000"/>
              </a:lnSpc>
            </a:pPr>
            <a:endParaRPr lang="zh-CN" altLang="en-US" sz="2000" dirty="0" smtClean="0">
              <a:solidFill>
                <a:schemeClr val="tx1">
                  <a:lumMod val="75000"/>
                  <a:lumOff val="25000"/>
                </a:schemeClr>
              </a:solidFill>
              <a:latin typeface="微软雅黑" pitchFamily="34" charset="-122"/>
              <a:ea typeface="微软雅黑" pitchFamily="34" charset="-122"/>
            </a:endParaRPr>
          </a:p>
          <a:p>
            <a:pPr lvl="1" eaLnBrk="1" hangingPunct="1">
              <a:lnSpc>
                <a:spcPct val="90000"/>
              </a:lnSpc>
              <a:buFontTx/>
              <a:buNone/>
            </a:pPr>
            <a:endParaRPr lang="en-US" altLang="zh-CN" sz="2000" dirty="0" smtClean="0">
              <a:solidFill>
                <a:schemeClr val="tx1">
                  <a:lumMod val="75000"/>
                  <a:lumOff val="25000"/>
                </a:schemeClr>
              </a:solidFill>
              <a:latin typeface="微软雅黑" pitchFamily="34" charset="-122"/>
              <a:ea typeface="微软雅黑" pitchFamily="34" charset="-122"/>
            </a:endParaRPr>
          </a:p>
        </p:txBody>
      </p:sp>
      <p:pic>
        <p:nvPicPr>
          <p:cNvPr id="9221" name="Picture 6" descr="cover_jtht"/>
          <p:cNvPicPr>
            <a:picLocks noChangeAspect="1" noChangeArrowheads="1"/>
          </p:cNvPicPr>
          <p:nvPr/>
        </p:nvPicPr>
        <p:blipFill>
          <a:blip r:embed="rId3" cstate="print"/>
          <a:srcRect/>
          <a:stretch>
            <a:fillRect/>
          </a:stretch>
        </p:blipFill>
        <p:spPr bwMode="auto">
          <a:xfrm>
            <a:off x="7143768" y="1571612"/>
            <a:ext cx="1447800" cy="1965325"/>
          </a:xfrm>
          <a:prstGeom prst="rect">
            <a:avLst/>
          </a:prstGeom>
          <a:noFill/>
          <a:ln w="9525">
            <a:noFill/>
            <a:miter lim="800000"/>
            <a:headEnd/>
            <a:tailEnd/>
          </a:ln>
        </p:spPr>
      </p:pic>
      <p:pic>
        <p:nvPicPr>
          <p:cNvPr id="7" name="Picture 6" descr="cover_ja"/>
          <p:cNvPicPr>
            <a:picLocks noChangeAspect="1" noChangeArrowheads="1"/>
          </p:cNvPicPr>
          <p:nvPr/>
        </p:nvPicPr>
        <p:blipFill>
          <a:blip r:embed="rId4" cstate="print"/>
          <a:srcRect/>
          <a:stretch>
            <a:fillRect/>
          </a:stretch>
        </p:blipFill>
        <p:spPr bwMode="auto">
          <a:xfrm>
            <a:off x="7143768" y="4000504"/>
            <a:ext cx="1435100" cy="1968500"/>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8</a:t>
            </a:fld>
            <a:endParaRPr lang="zh-CN" altLang="en-US" sz="1200" kern="1200">
              <a:solidFill>
                <a:prstClr val="black">
                  <a:tint val="75000"/>
                </a:prstClr>
              </a:solidFill>
              <a:latin typeface="Calibri"/>
              <a:ea typeface="宋体"/>
              <a:cs typeface="+mn-cs"/>
            </a:endParaRPr>
          </a:p>
        </p:txBody>
      </p:sp>
      <p:sp>
        <p:nvSpPr>
          <p:cNvPr id="9" name="页脚占位符 8"/>
          <p:cNvSpPr>
            <a:spLocks noGrp="1"/>
          </p:cNvSpPr>
          <p:nvPr>
            <p:ph type="ftr" sz="quarter" idx="11"/>
          </p:nvPr>
        </p:nvSpPr>
        <p:spPr/>
        <p:txBody>
          <a:bodyPr/>
          <a:lstStyle/>
          <a:p>
            <a:r>
              <a:rPr lang="en-US" altLang="zh-CN" dirty="0" smtClean="0"/>
              <a:t>iGroup</a:t>
            </a:r>
            <a:r>
              <a:rPr lang="zh-CN" altLang="en-US" dirty="0" smtClean="0"/>
              <a:t>中国</a:t>
            </a:r>
            <a:r>
              <a:rPr lang="en-US" altLang="zh-CN" dirty="0" smtClean="0"/>
              <a:t>·</a:t>
            </a:r>
            <a:r>
              <a:rPr lang="zh-CN" altLang="en-US" dirty="0" smtClean="0"/>
              <a:t>长煦信息技术咨询（上海）有限公司</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36096" y="1082119"/>
            <a:ext cx="3705117" cy="978729"/>
          </a:xfrm>
          <a:prstGeom prst="rect">
            <a:avLst/>
          </a:prstGeom>
          <a:solidFill>
            <a:schemeClr val="accent1">
              <a:lumMod val="20000"/>
              <a:lumOff val="80000"/>
            </a:schemeClr>
          </a:solidFill>
        </p:spPr>
        <p:txBody>
          <a:bodyPr wrap="none" rtlCol="0">
            <a:spAutoFit/>
          </a:bodyPr>
          <a:lstStyle/>
          <a:p>
            <a:pPr>
              <a:lnSpc>
                <a:spcPct val="120000"/>
              </a:lnSpc>
            </a:pPr>
            <a:r>
              <a:rPr lang="en-US" altLang="zh-CN" sz="1600" dirty="0" smtClean="0">
                <a:solidFill>
                  <a:schemeClr val="tx1">
                    <a:lumMod val="75000"/>
                    <a:lumOff val="25000"/>
                  </a:schemeClr>
                </a:solidFill>
                <a:latin typeface="微软雅黑" pitchFamily="34" charset="-122"/>
                <a:ea typeface="微软雅黑" pitchFamily="34" charset="-122"/>
              </a:rPr>
              <a:t>Subject: ENGINEERING, AEROSPACE</a:t>
            </a:r>
          </a:p>
          <a:p>
            <a:pPr>
              <a:lnSpc>
                <a:spcPct val="120000"/>
              </a:lnSpc>
            </a:pPr>
            <a:r>
              <a:rPr lang="zh-CN" altLang="en-US" sz="1600" dirty="0" smtClean="0">
                <a:solidFill>
                  <a:schemeClr val="tx1">
                    <a:lumMod val="75000"/>
                    <a:lumOff val="25000"/>
                  </a:schemeClr>
                </a:solidFill>
                <a:latin typeface="微软雅黑" pitchFamily="34" charset="-122"/>
                <a:ea typeface="微软雅黑" pitchFamily="34" charset="-122"/>
              </a:rPr>
              <a:t>总期刊数量：</a:t>
            </a:r>
            <a:r>
              <a:rPr lang="en-US" altLang="zh-CN" sz="1600" dirty="0" smtClean="0">
                <a:solidFill>
                  <a:schemeClr val="tx1">
                    <a:lumMod val="75000"/>
                    <a:lumOff val="25000"/>
                  </a:schemeClr>
                </a:solidFill>
                <a:latin typeface="微软雅黑" pitchFamily="34" charset="-122"/>
                <a:ea typeface="微软雅黑" pitchFamily="34" charset="-122"/>
              </a:rPr>
              <a:t>31 </a:t>
            </a:r>
          </a:p>
          <a:p>
            <a:pPr>
              <a:lnSpc>
                <a:spcPct val="120000"/>
              </a:lnSpc>
            </a:pPr>
            <a:r>
              <a:rPr lang="zh-CN" altLang="en-US" sz="1600" dirty="0" smtClean="0">
                <a:solidFill>
                  <a:schemeClr val="tx1">
                    <a:lumMod val="75000"/>
                    <a:lumOff val="25000"/>
                  </a:schemeClr>
                </a:solidFill>
                <a:latin typeface="微软雅黑" pitchFamily="34" charset="-122"/>
                <a:ea typeface="微软雅黑" pitchFamily="34" charset="-122"/>
              </a:rPr>
              <a:t>数据来源： </a:t>
            </a:r>
            <a:r>
              <a:rPr lang="en-US" altLang="zh-CN" sz="1600" dirty="0" smtClean="0">
                <a:solidFill>
                  <a:schemeClr val="tx1">
                    <a:lumMod val="75000"/>
                    <a:lumOff val="25000"/>
                  </a:schemeClr>
                </a:solidFill>
                <a:latin typeface="微软雅黑" pitchFamily="34" charset="-122"/>
                <a:ea typeface="微软雅黑" pitchFamily="34" charset="-122"/>
              </a:rPr>
              <a:t>JCR 2016</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7" name="TextBox 6"/>
          <p:cNvSpPr txBox="1"/>
          <p:nvPr/>
        </p:nvSpPr>
        <p:spPr>
          <a:xfrm>
            <a:off x="954010" y="5733256"/>
            <a:ext cx="7938470" cy="307777"/>
          </a:xfrm>
          <a:prstGeom prst="rect">
            <a:avLst/>
          </a:prstGeom>
          <a:noFill/>
        </p:spPr>
        <p:txBody>
          <a:bodyPr wrap="square" rtlCol="0">
            <a:spAutoFit/>
          </a:bodyPr>
          <a:lstStyle/>
          <a:p>
            <a:r>
              <a:rPr lang="en-US" altLang="zh-CN" sz="1400" dirty="0" smtClean="0">
                <a:solidFill>
                  <a:schemeClr val="tx1">
                    <a:lumMod val="75000"/>
                    <a:lumOff val="25000"/>
                  </a:schemeClr>
                </a:solidFill>
                <a:latin typeface="Verdana" pitchFamily="34" charset="0"/>
                <a:ea typeface="Verdana" pitchFamily="34" charset="0"/>
                <a:cs typeface="Verdana" pitchFamily="34" charset="0"/>
              </a:rPr>
              <a:t>*  Journal of Thermophysics and Heat Transfer </a:t>
            </a:r>
            <a:r>
              <a:rPr lang="zh-CN" altLang="en-US" sz="1400" dirty="0" smtClean="0">
                <a:solidFill>
                  <a:schemeClr val="tx1">
                    <a:lumMod val="75000"/>
                    <a:lumOff val="25000"/>
                  </a:schemeClr>
                </a:solidFill>
                <a:latin typeface="Verdana" pitchFamily="34" charset="0"/>
                <a:cs typeface="Verdana" pitchFamily="34" charset="0"/>
              </a:rPr>
              <a:t>被分在 </a:t>
            </a:r>
            <a:r>
              <a:rPr lang="en-US" altLang="zh-CN" sz="1400" dirty="0" smtClean="0">
                <a:solidFill>
                  <a:schemeClr val="tx1">
                    <a:lumMod val="75000"/>
                    <a:lumOff val="25000"/>
                  </a:schemeClr>
                </a:solidFill>
                <a:latin typeface="Verdana" pitchFamily="34" charset="0"/>
                <a:ea typeface="Verdana" pitchFamily="34" charset="0"/>
                <a:cs typeface="Verdana" pitchFamily="34" charset="0"/>
              </a:rPr>
              <a:t>THERMODYNAMICS</a:t>
            </a:r>
            <a:r>
              <a:rPr lang="zh-CN" altLang="en-US" sz="1400" dirty="0" smtClean="0">
                <a:solidFill>
                  <a:schemeClr val="tx1">
                    <a:lumMod val="75000"/>
                    <a:lumOff val="25000"/>
                  </a:schemeClr>
                </a:solidFill>
                <a:latin typeface="Verdana" pitchFamily="34" charset="0"/>
                <a:cs typeface="Verdana" pitchFamily="34" charset="0"/>
              </a:rPr>
              <a:t> 学科类别</a:t>
            </a:r>
          </a:p>
        </p:txBody>
      </p:sp>
      <p:sp>
        <p:nvSpPr>
          <p:cNvPr id="11" name="内容占位符 2"/>
          <p:cNvSpPr>
            <a:spLocks noGrp="1"/>
          </p:cNvSpPr>
          <p:nvPr>
            <p:ph idx="1"/>
          </p:nvPr>
        </p:nvSpPr>
        <p:spPr>
          <a:xfrm>
            <a:off x="642910" y="2025979"/>
            <a:ext cx="7858180" cy="1042981"/>
          </a:xfrm>
        </p:spPr>
        <p:txBody>
          <a:bodyPr>
            <a:noAutofit/>
          </a:bodyPr>
          <a:lstStyle/>
          <a:p>
            <a:pPr algn="just">
              <a:lnSpc>
                <a:spcPts val="2500"/>
              </a:lnSpc>
            </a:pPr>
            <a:r>
              <a:rPr lang="zh-CN" altLang="en-US" sz="1600" dirty="0" smtClean="0">
                <a:solidFill>
                  <a:schemeClr val="tx1">
                    <a:lumMod val="75000"/>
                    <a:lumOff val="25000"/>
                  </a:schemeClr>
                </a:solidFill>
                <a:latin typeface="微软雅黑" pitchFamily="34" charset="-122"/>
                <a:ea typeface="微软雅黑" pitchFamily="34" charset="-122"/>
              </a:rPr>
              <a:t>总引用</a:t>
            </a:r>
            <a:r>
              <a:rPr lang="zh-CN" altLang="en-US" sz="1600" dirty="0" smtClean="0">
                <a:solidFill>
                  <a:schemeClr val="tx1">
                    <a:lumMod val="75000"/>
                    <a:lumOff val="25000"/>
                  </a:schemeClr>
                </a:solidFill>
                <a:latin typeface="微软雅黑" pitchFamily="34" charset="-122"/>
                <a:ea typeface="微软雅黑" pitchFamily="34" charset="-122"/>
              </a:rPr>
              <a:t>量排名前</a:t>
            </a:r>
            <a:r>
              <a:rPr lang="en-US" sz="1600" dirty="0" smtClean="0">
                <a:solidFill>
                  <a:schemeClr val="tx1">
                    <a:lumMod val="75000"/>
                    <a:lumOff val="25000"/>
                  </a:schemeClr>
                </a:solidFill>
                <a:latin typeface="微软雅黑" pitchFamily="34" charset="-122"/>
                <a:ea typeface="微软雅黑" pitchFamily="34" charset="-122"/>
              </a:rPr>
              <a:t>10</a:t>
            </a:r>
            <a:r>
              <a:rPr lang="zh-CN" altLang="en-US" sz="1600" dirty="0" smtClean="0">
                <a:solidFill>
                  <a:schemeClr val="tx1">
                    <a:lumMod val="75000"/>
                    <a:lumOff val="25000"/>
                  </a:schemeClr>
                </a:solidFill>
                <a:latin typeface="微软雅黑" pitchFamily="34" charset="-122"/>
                <a:ea typeface="微软雅黑" pitchFamily="34" charset="-122"/>
              </a:rPr>
              <a:t>位的期刊中，</a:t>
            </a:r>
            <a:r>
              <a:rPr lang="en-US" sz="1600" dirty="0" smtClean="0">
                <a:solidFill>
                  <a:schemeClr val="tx1">
                    <a:lumMod val="75000"/>
                    <a:lumOff val="25000"/>
                  </a:schemeClr>
                </a:solidFill>
                <a:latin typeface="微软雅黑" pitchFamily="34" charset="-122"/>
                <a:ea typeface="微软雅黑" pitchFamily="34" charset="-122"/>
              </a:rPr>
              <a:t>AIAA</a:t>
            </a:r>
            <a:r>
              <a:rPr lang="zh-CN" altLang="en-US" sz="1600" dirty="0" smtClean="0">
                <a:solidFill>
                  <a:schemeClr val="tx1">
                    <a:lumMod val="75000"/>
                    <a:lumOff val="25000"/>
                  </a:schemeClr>
                </a:solidFill>
                <a:latin typeface="微软雅黑" pitchFamily="34" charset="-122"/>
                <a:ea typeface="微软雅黑" pitchFamily="34" charset="-122"/>
              </a:rPr>
              <a:t>占据</a:t>
            </a:r>
            <a:r>
              <a:rPr lang="en-US" sz="1600" dirty="0" smtClean="0">
                <a:solidFill>
                  <a:schemeClr val="tx1">
                    <a:lumMod val="75000"/>
                    <a:lumOff val="25000"/>
                  </a:schemeClr>
                </a:solidFill>
                <a:latin typeface="微软雅黑" pitchFamily="34" charset="-122"/>
                <a:ea typeface="微软雅黑" pitchFamily="34" charset="-122"/>
              </a:rPr>
              <a:t>5</a:t>
            </a:r>
            <a:r>
              <a:rPr lang="zh-CN" altLang="en-US" sz="1600" dirty="0" smtClean="0">
                <a:solidFill>
                  <a:schemeClr val="tx1">
                    <a:lumMod val="75000"/>
                    <a:lumOff val="25000"/>
                  </a:schemeClr>
                </a:solidFill>
                <a:latin typeface="微软雅黑" pitchFamily="34" charset="-122"/>
                <a:ea typeface="微软雅黑" pitchFamily="34" charset="-122"/>
              </a:rPr>
              <a:t>席。</a:t>
            </a:r>
            <a:endParaRPr lang="en-US" altLang="zh-CN" sz="1600" dirty="0" smtClean="0">
              <a:solidFill>
                <a:schemeClr val="tx1">
                  <a:lumMod val="75000"/>
                  <a:lumOff val="25000"/>
                </a:schemeClr>
              </a:solidFill>
              <a:latin typeface="微软雅黑" pitchFamily="34" charset="-122"/>
              <a:ea typeface="微软雅黑" pitchFamily="34" charset="-122"/>
            </a:endParaRPr>
          </a:p>
          <a:p>
            <a:pPr algn="just">
              <a:lnSpc>
                <a:spcPts val="2500"/>
              </a:lnSpc>
            </a:pPr>
            <a:r>
              <a:rPr lang="zh-CN" altLang="en-US" sz="1600" dirty="0" smtClean="0">
                <a:solidFill>
                  <a:schemeClr val="tx1">
                    <a:lumMod val="75000"/>
                    <a:lumOff val="25000"/>
                  </a:schemeClr>
                </a:solidFill>
                <a:latin typeface="微软雅黑" pitchFamily="34" charset="-122"/>
                <a:ea typeface="微软雅黑" pitchFamily="34" charset="-122"/>
              </a:rPr>
              <a:t>这</a:t>
            </a:r>
            <a:r>
              <a:rPr lang="en-US" sz="1600" dirty="0" smtClean="0">
                <a:solidFill>
                  <a:schemeClr val="tx1">
                    <a:lumMod val="75000"/>
                    <a:lumOff val="25000"/>
                  </a:schemeClr>
                </a:solidFill>
                <a:latin typeface="微软雅黑" pitchFamily="34" charset="-122"/>
                <a:ea typeface="微软雅黑" pitchFamily="34" charset="-122"/>
              </a:rPr>
              <a:t>5</a:t>
            </a:r>
            <a:r>
              <a:rPr lang="zh-CN" altLang="en-US" sz="1600" dirty="0" smtClean="0">
                <a:solidFill>
                  <a:schemeClr val="tx1">
                    <a:lumMod val="75000"/>
                    <a:lumOff val="25000"/>
                  </a:schemeClr>
                </a:solidFill>
                <a:latin typeface="微软雅黑" pitchFamily="34" charset="-122"/>
                <a:ea typeface="微软雅黑" pitchFamily="34" charset="-122"/>
              </a:rPr>
              <a:t>份期刊引用量</a:t>
            </a:r>
            <a:r>
              <a:rPr lang="zh-CN" altLang="en-US" sz="1600" dirty="0" smtClean="0">
                <a:solidFill>
                  <a:schemeClr val="tx1">
                    <a:lumMod val="75000"/>
                    <a:lumOff val="25000"/>
                  </a:schemeClr>
                </a:solidFill>
                <a:latin typeface="微软雅黑" pitchFamily="34" charset="-122"/>
                <a:ea typeface="微软雅黑" pitchFamily="34" charset="-122"/>
              </a:rPr>
              <a:t>总计</a:t>
            </a:r>
            <a:r>
              <a:rPr lang="en-US" altLang="zh-CN" sz="1600" dirty="0" smtClean="0">
                <a:solidFill>
                  <a:schemeClr val="tx1">
                    <a:lumMod val="75000"/>
                    <a:lumOff val="25000"/>
                  </a:schemeClr>
                </a:solidFill>
                <a:latin typeface="微软雅黑" pitchFamily="34" charset="-122"/>
                <a:ea typeface="微软雅黑" pitchFamily="34" charset="-122"/>
              </a:rPr>
              <a:t>42</a:t>
            </a:r>
            <a:r>
              <a:rPr lang="en-US" sz="1600" dirty="0" smtClean="0">
                <a:solidFill>
                  <a:schemeClr val="tx1">
                    <a:lumMod val="75000"/>
                    <a:lumOff val="25000"/>
                  </a:schemeClr>
                </a:solidFill>
                <a:latin typeface="微软雅黑" pitchFamily="34" charset="-122"/>
                <a:ea typeface="微软雅黑" pitchFamily="34" charset="-122"/>
              </a:rPr>
              <a:t>,613</a:t>
            </a:r>
            <a:r>
              <a:rPr lang="zh-CN" altLang="en-US" sz="1600" dirty="0" smtClean="0">
                <a:solidFill>
                  <a:schemeClr val="tx1">
                    <a:lumMod val="75000"/>
                    <a:lumOff val="25000"/>
                  </a:schemeClr>
                </a:solidFill>
                <a:latin typeface="微软雅黑" pitchFamily="34" charset="-122"/>
                <a:ea typeface="微软雅黑" pitchFamily="34" charset="-122"/>
              </a:rPr>
              <a:t>次</a:t>
            </a:r>
            <a:r>
              <a:rPr lang="zh-CN" altLang="en-US" sz="1600" dirty="0" smtClean="0">
                <a:solidFill>
                  <a:schemeClr val="tx1">
                    <a:lumMod val="75000"/>
                    <a:lumOff val="25000"/>
                  </a:schemeClr>
                </a:solidFill>
                <a:latin typeface="微软雅黑" pitchFamily="34" charset="-122"/>
                <a:ea typeface="微软雅黑" pitchFamily="34" charset="-122"/>
              </a:rPr>
              <a:t>，宇航工程学科所有期刊的引用量</a:t>
            </a:r>
            <a:r>
              <a:rPr lang="zh-CN" altLang="en-US" sz="1600" dirty="0" smtClean="0">
                <a:solidFill>
                  <a:schemeClr val="tx1">
                    <a:lumMod val="75000"/>
                    <a:lumOff val="25000"/>
                  </a:schemeClr>
                </a:solidFill>
                <a:latin typeface="微软雅黑" pitchFamily="34" charset="-122"/>
                <a:ea typeface="微软雅黑" pitchFamily="34" charset="-122"/>
              </a:rPr>
              <a:t>总计</a:t>
            </a:r>
            <a:r>
              <a:rPr lang="en-US" altLang="zh-CN" sz="1600" dirty="0" smtClean="0">
                <a:solidFill>
                  <a:schemeClr val="tx1">
                    <a:lumMod val="75000"/>
                    <a:lumOff val="25000"/>
                  </a:schemeClr>
                </a:solidFill>
                <a:latin typeface="微软雅黑" pitchFamily="34" charset="-122"/>
                <a:ea typeface="微软雅黑" pitchFamily="34" charset="-122"/>
              </a:rPr>
              <a:t>81</a:t>
            </a:r>
            <a:r>
              <a:rPr lang="en-US" sz="1600" dirty="0" smtClean="0">
                <a:solidFill>
                  <a:schemeClr val="tx1">
                    <a:lumMod val="75000"/>
                    <a:lumOff val="25000"/>
                  </a:schemeClr>
                </a:solidFill>
                <a:latin typeface="微软雅黑" pitchFamily="34" charset="-122"/>
                <a:ea typeface="微软雅黑" pitchFamily="34" charset="-122"/>
              </a:rPr>
              <a:t>,301</a:t>
            </a:r>
            <a:r>
              <a:rPr lang="zh-CN" altLang="en-US" sz="1600" dirty="0" smtClean="0">
                <a:solidFill>
                  <a:schemeClr val="tx1">
                    <a:lumMod val="75000"/>
                    <a:lumOff val="25000"/>
                  </a:schemeClr>
                </a:solidFill>
                <a:latin typeface="微软雅黑" pitchFamily="34" charset="-122"/>
                <a:ea typeface="微软雅黑" pitchFamily="34" charset="-122"/>
              </a:rPr>
              <a:t>次</a:t>
            </a:r>
            <a:r>
              <a:rPr lang="zh-CN" altLang="en-US" sz="1600" dirty="0" smtClean="0">
                <a:solidFill>
                  <a:schemeClr val="tx1">
                    <a:lumMod val="75000"/>
                    <a:lumOff val="25000"/>
                  </a:schemeClr>
                </a:solidFill>
                <a:latin typeface="微软雅黑" pitchFamily="34" charset="-122"/>
                <a:ea typeface="微软雅黑" pitchFamily="34" charset="-122"/>
              </a:rPr>
              <a:t>，</a:t>
            </a:r>
            <a:r>
              <a:rPr lang="en-US" sz="1600" dirty="0" smtClean="0">
                <a:solidFill>
                  <a:schemeClr val="tx1">
                    <a:lumMod val="75000"/>
                    <a:lumOff val="25000"/>
                  </a:schemeClr>
                </a:solidFill>
                <a:latin typeface="微软雅黑" pitchFamily="34" charset="-122"/>
                <a:ea typeface="微软雅黑" pitchFamily="34" charset="-122"/>
              </a:rPr>
              <a:t>AIAA</a:t>
            </a:r>
            <a:r>
              <a:rPr lang="zh-CN" altLang="en-US" sz="1600" dirty="0" smtClean="0">
                <a:solidFill>
                  <a:schemeClr val="tx1">
                    <a:lumMod val="75000"/>
                    <a:lumOff val="25000"/>
                  </a:schemeClr>
                </a:solidFill>
                <a:latin typeface="微软雅黑" pitchFamily="34" charset="-122"/>
                <a:ea typeface="微软雅黑" pitchFamily="34" charset="-122"/>
              </a:rPr>
              <a:t>期刊占比 </a:t>
            </a:r>
            <a:r>
              <a:rPr lang="en-US" sz="1600" dirty="0" smtClean="0">
                <a:solidFill>
                  <a:schemeClr val="tx1">
                    <a:lumMod val="75000"/>
                    <a:lumOff val="25000"/>
                  </a:schemeClr>
                </a:solidFill>
                <a:latin typeface="微软雅黑" pitchFamily="34" charset="-122"/>
                <a:ea typeface="微软雅黑" pitchFamily="34" charset="-122"/>
              </a:rPr>
              <a:t>53%</a:t>
            </a:r>
            <a:endParaRPr lang="zh-CN" altLang="en-US" sz="1600" dirty="0">
              <a:solidFill>
                <a:schemeClr val="tx1">
                  <a:lumMod val="75000"/>
                  <a:lumOff val="25000"/>
                </a:schemeClr>
              </a:solidFill>
              <a:latin typeface="微软雅黑" pitchFamily="34" charset="-122"/>
              <a:ea typeface="微软雅黑" pitchFamily="34" charset="-122"/>
            </a:endParaRPr>
          </a:p>
        </p:txBody>
      </p:sp>
      <p:sp>
        <p:nvSpPr>
          <p:cNvPr id="12" name="灯片编号占位符 11"/>
          <p:cNvSpPr>
            <a:spLocks noGrp="1"/>
          </p:cNvSpPr>
          <p:nvPr>
            <p:ph type="sldNum" sz="quarter" idx="12"/>
          </p:nvPr>
        </p:nvSpPr>
        <p:spPr/>
        <p:txBody>
          <a:bodyPr/>
          <a:lstStyle/>
          <a:p>
            <a:pPr algn="r" rtl="0"/>
            <a:fld id="{482E7AA6-1A11-4F54-B86E-211BB401B0FE}" type="slidenum">
              <a:rPr lang="zh-CN" altLang="en-US" sz="1200" kern="1200" smtClean="0">
                <a:solidFill>
                  <a:prstClr val="black">
                    <a:tint val="75000"/>
                  </a:prstClr>
                </a:solidFill>
                <a:latin typeface="Calibri"/>
                <a:ea typeface="宋体"/>
                <a:cs typeface="+mn-cs"/>
              </a:rPr>
              <a:pPr algn="r" rtl="0"/>
              <a:t>9</a:t>
            </a:fld>
            <a:endParaRPr lang="zh-CN" altLang="en-US" sz="1200" kern="1200">
              <a:solidFill>
                <a:prstClr val="black">
                  <a:tint val="75000"/>
                </a:prstClr>
              </a:solidFill>
              <a:latin typeface="Calibri"/>
              <a:ea typeface="宋体"/>
              <a:cs typeface="+mn-cs"/>
            </a:endParaRPr>
          </a:p>
        </p:txBody>
      </p:sp>
      <p:sp>
        <p:nvSpPr>
          <p:cNvPr id="13" name="页脚占位符 12"/>
          <p:cNvSpPr>
            <a:spLocks noGrp="1"/>
          </p:cNvSpPr>
          <p:nvPr>
            <p:ph type="ftr" sz="quarter" idx="11"/>
          </p:nvPr>
        </p:nvSpPr>
        <p:spPr/>
        <p:txBody>
          <a:bodyPr/>
          <a:lstStyle/>
          <a:p>
            <a:r>
              <a:rPr lang="en-US" altLang="zh-CN" dirty="0" smtClean="0"/>
              <a:t>iGroup</a:t>
            </a:r>
            <a:r>
              <a:rPr lang="zh-CN" altLang="en-US" smtClean="0"/>
              <a:t>中国</a:t>
            </a:r>
            <a:r>
              <a:rPr lang="en-US" altLang="zh-CN" dirty="0" smtClean="0"/>
              <a:t>·</a:t>
            </a:r>
            <a:r>
              <a:rPr lang="zh-CN" altLang="en-US" smtClean="0"/>
              <a:t>长煦信息技术咨询（上海）有限公司</a:t>
            </a:r>
            <a:endParaRPr lang="zh-CN" altLang="en-US" dirty="0" smtClean="0"/>
          </a:p>
        </p:txBody>
      </p:sp>
      <p:graphicFrame>
        <p:nvGraphicFramePr>
          <p:cNvPr id="9" name="表格 8"/>
          <p:cNvGraphicFramePr>
            <a:graphicFrameLocks noGrp="1"/>
          </p:cNvGraphicFramePr>
          <p:nvPr/>
        </p:nvGraphicFramePr>
        <p:xfrm>
          <a:off x="857224" y="3231040"/>
          <a:ext cx="7572428" cy="2502216"/>
        </p:xfrm>
        <a:graphic>
          <a:graphicData uri="http://schemas.openxmlformats.org/drawingml/2006/table">
            <a:tbl>
              <a:tblPr>
                <a:tableStyleId>{7DF18680-E054-41AD-8BC1-D1AEF772440D}</a:tableStyleId>
              </a:tblPr>
              <a:tblGrid>
                <a:gridCol w="2643206"/>
                <a:gridCol w="1575626"/>
                <a:gridCol w="1853398"/>
                <a:gridCol w="1500198"/>
              </a:tblGrid>
              <a:tr h="417036">
                <a:tc>
                  <a:txBody>
                    <a:bodyPr/>
                    <a:lstStyle/>
                    <a:p>
                      <a:pPr algn="ctr">
                        <a:lnSpc>
                          <a:spcPct val="100000"/>
                        </a:lnSpc>
                        <a:spcAft>
                          <a:spcPts val="0"/>
                        </a:spcAft>
                      </a:pPr>
                      <a:r>
                        <a:rPr lang="zh-CN" sz="1600" kern="100" dirty="0">
                          <a:latin typeface="微软雅黑" pitchFamily="34" charset="-122"/>
                          <a:ea typeface="微软雅黑" pitchFamily="34" charset="-122"/>
                          <a:cs typeface="Verdana" pitchFamily="34" charset="0"/>
                        </a:rPr>
                        <a:t>期刊名称</a:t>
                      </a:r>
                    </a:p>
                  </a:txBody>
                  <a:tcPr marL="68580" marR="68580" marT="0" marB="0" anchor="ctr"/>
                </a:tc>
                <a:tc>
                  <a:txBody>
                    <a:bodyPr/>
                    <a:lstStyle/>
                    <a:p>
                      <a:pPr algn="ctr">
                        <a:lnSpc>
                          <a:spcPct val="100000"/>
                        </a:lnSpc>
                        <a:spcAft>
                          <a:spcPts val="0"/>
                        </a:spcAft>
                      </a:pPr>
                      <a:r>
                        <a:rPr lang="zh-CN" sz="1600" kern="100" dirty="0">
                          <a:latin typeface="微软雅黑" pitchFamily="34" charset="-122"/>
                          <a:ea typeface="微软雅黑" pitchFamily="34" charset="-122"/>
                          <a:cs typeface="Verdana" pitchFamily="34" charset="0"/>
                        </a:rPr>
                        <a:t>引用量排名</a:t>
                      </a:r>
                    </a:p>
                  </a:txBody>
                  <a:tcPr marL="68580" marR="68580" marT="0" marB="0" anchor="ctr"/>
                </a:tc>
                <a:tc>
                  <a:txBody>
                    <a:bodyPr/>
                    <a:lstStyle/>
                    <a:p>
                      <a:pPr algn="ctr">
                        <a:lnSpc>
                          <a:spcPct val="100000"/>
                        </a:lnSpc>
                        <a:spcAft>
                          <a:spcPts val="0"/>
                        </a:spcAft>
                      </a:pPr>
                      <a:r>
                        <a:rPr lang="zh-CN" sz="1600" kern="100" dirty="0">
                          <a:latin typeface="微软雅黑" pitchFamily="34" charset="-122"/>
                          <a:ea typeface="微软雅黑" pitchFamily="34" charset="-122"/>
                          <a:cs typeface="Verdana" pitchFamily="34" charset="0"/>
                        </a:rPr>
                        <a:t>总引用量</a:t>
                      </a:r>
                    </a:p>
                  </a:txBody>
                  <a:tcPr marL="68580" marR="68580" marT="0" marB="0" anchor="ctr"/>
                </a:tc>
                <a:tc>
                  <a:txBody>
                    <a:bodyPr/>
                    <a:lstStyle/>
                    <a:p>
                      <a:pPr algn="ctr">
                        <a:lnSpc>
                          <a:spcPct val="100000"/>
                        </a:lnSpc>
                        <a:spcAft>
                          <a:spcPts val="0"/>
                        </a:spcAft>
                      </a:pPr>
                      <a:r>
                        <a:rPr lang="zh-CN" sz="1600" kern="100" dirty="0">
                          <a:latin typeface="微软雅黑" pitchFamily="34" charset="-122"/>
                          <a:ea typeface="微软雅黑" pitchFamily="34" charset="-122"/>
                          <a:cs typeface="Verdana" pitchFamily="34" charset="0"/>
                        </a:rPr>
                        <a:t>影响因子</a:t>
                      </a:r>
                    </a:p>
                  </a:txBody>
                  <a:tcPr marL="68580" marR="68580" marT="0" marB="0" anchor="ctr"/>
                </a:tc>
              </a:tr>
              <a:tr h="417036">
                <a:tc>
                  <a:txBody>
                    <a:bodyPr/>
                    <a:lstStyle/>
                    <a:p>
                      <a:pPr algn="just">
                        <a:lnSpc>
                          <a:spcPts val="1200"/>
                        </a:lnSpc>
                        <a:spcAft>
                          <a:spcPts val="0"/>
                        </a:spcAft>
                      </a:pPr>
                      <a:r>
                        <a:rPr lang="en-US" sz="1400" kern="100" dirty="0">
                          <a:solidFill>
                            <a:srgbClr val="000000"/>
                          </a:solidFill>
                          <a:latin typeface="微软雅黑" pitchFamily="34" charset="-122"/>
                          <a:ea typeface="微软雅黑" pitchFamily="34" charset="-122"/>
                          <a:cs typeface="Verdana" pitchFamily="34" charset="0"/>
                        </a:rPr>
                        <a:t>AIAA </a:t>
                      </a:r>
                      <a:r>
                        <a:rPr lang="en-US" sz="1400" kern="100" dirty="0" smtClean="0">
                          <a:solidFill>
                            <a:srgbClr val="000000"/>
                          </a:solidFill>
                          <a:latin typeface="微软雅黑" pitchFamily="34" charset="-122"/>
                          <a:ea typeface="微软雅黑" pitchFamily="34" charset="-122"/>
                          <a:cs typeface="Verdana" pitchFamily="34" charset="0"/>
                        </a:rPr>
                        <a:t>JOURNAL</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cs typeface="Verdana" pitchFamily="34" charset="0"/>
                        </a:rPr>
                        <a:t>1</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dirty="0" smtClean="0">
                          <a:solidFill>
                            <a:srgbClr val="000000"/>
                          </a:solidFill>
                          <a:latin typeface="微软雅黑" pitchFamily="34" charset="-122"/>
                          <a:ea typeface="微软雅黑" pitchFamily="34" charset="-122"/>
                        </a:rPr>
                        <a:t>18,651</a:t>
                      </a:r>
                      <a:endParaRPr lang="zh-CN" sz="14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en-US" sz="1400" kern="100">
                          <a:solidFill>
                            <a:srgbClr val="000000"/>
                          </a:solidFill>
                          <a:latin typeface="微软雅黑" pitchFamily="34" charset="-122"/>
                          <a:ea typeface="微软雅黑" pitchFamily="34" charset="-122"/>
                        </a:rPr>
                        <a:t>1.556</a:t>
                      </a:r>
                      <a:endParaRPr lang="zh-CN" sz="1400" kern="100">
                        <a:latin typeface="微软雅黑" pitchFamily="34" charset="-122"/>
                        <a:ea typeface="微软雅黑" pitchFamily="34" charset="-122"/>
                      </a:endParaRPr>
                    </a:p>
                  </a:txBody>
                  <a:tcPr marL="68580" marR="68580" marT="0" marB="0" anchor="ctr"/>
                </a:tc>
              </a:tr>
              <a:tr h="417036">
                <a:tc>
                  <a:txBody>
                    <a:bodyPr/>
                    <a:lstStyle/>
                    <a:p>
                      <a:pPr algn="just">
                        <a:lnSpc>
                          <a:spcPts val="1200"/>
                        </a:lnSpc>
                        <a:spcAft>
                          <a:spcPts val="0"/>
                        </a:spcAft>
                      </a:pPr>
                      <a:r>
                        <a:rPr lang="en-US" sz="1400" kern="100" dirty="0">
                          <a:solidFill>
                            <a:srgbClr val="000000"/>
                          </a:solidFill>
                          <a:latin typeface="微软雅黑" pitchFamily="34" charset="-122"/>
                          <a:ea typeface="微软雅黑" pitchFamily="34" charset="-122"/>
                          <a:cs typeface="Verdana" pitchFamily="34" charset="0"/>
                        </a:rPr>
                        <a:t>J GUID CONTROL DYNAM</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cs typeface="Verdana" pitchFamily="34" charset="0"/>
                        </a:rPr>
                        <a:t>3</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rPr>
                        <a:t>9,618</a:t>
                      </a:r>
                      <a:endParaRPr lang="zh-CN" sz="14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rPr>
                        <a:t>2.024</a:t>
                      </a:r>
                      <a:endParaRPr lang="zh-CN" sz="1400" kern="100" dirty="0">
                        <a:latin typeface="微软雅黑" pitchFamily="34" charset="-122"/>
                        <a:ea typeface="微软雅黑" pitchFamily="34" charset="-122"/>
                      </a:endParaRPr>
                    </a:p>
                  </a:txBody>
                  <a:tcPr marL="68580" marR="68580" marT="0" marB="0" anchor="ctr"/>
                </a:tc>
              </a:tr>
              <a:tr h="417036">
                <a:tc>
                  <a:txBody>
                    <a:bodyPr/>
                    <a:lstStyle/>
                    <a:p>
                      <a:pPr marL="0" marR="0" indent="0" algn="just" defTabSz="914400" rtl="0" eaLnBrk="1" fontAlgn="auto" latinLnBrk="0" hangingPunct="1">
                        <a:lnSpc>
                          <a:spcPts val="1200"/>
                        </a:lnSpc>
                        <a:spcBef>
                          <a:spcPts val="0"/>
                        </a:spcBef>
                        <a:spcAft>
                          <a:spcPts val="0"/>
                        </a:spcAft>
                        <a:buClrTx/>
                        <a:buSzTx/>
                        <a:buFontTx/>
                        <a:buNone/>
                        <a:tabLst/>
                        <a:defRPr/>
                      </a:pPr>
                      <a:r>
                        <a:rPr lang="en-US" altLang="zh-CN" sz="1400" kern="100" dirty="0" smtClean="0">
                          <a:solidFill>
                            <a:srgbClr val="000000"/>
                          </a:solidFill>
                          <a:latin typeface="微软雅黑" pitchFamily="34" charset="-122"/>
                          <a:ea typeface="微软雅黑" pitchFamily="34" charset="-122"/>
                          <a:cs typeface="Verdana" pitchFamily="34" charset="0"/>
                        </a:rPr>
                        <a:t>J PROPUL POWER</a:t>
                      </a:r>
                      <a:endParaRPr lang="zh-CN" altLang="zh-CN" sz="1400" kern="100" dirty="0" smtClean="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cs typeface="Verdana" pitchFamily="34" charset="0"/>
                        </a:rPr>
                        <a:t>5</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rPr>
                        <a:t>5,469</a:t>
                      </a:r>
                      <a:endParaRPr lang="zh-CN" sz="14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rPr>
                        <a:t>1.362</a:t>
                      </a:r>
                      <a:endParaRPr lang="zh-CN" sz="1400" kern="100" dirty="0">
                        <a:latin typeface="微软雅黑" pitchFamily="34" charset="-122"/>
                        <a:ea typeface="微软雅黑" pitchFamily="34" charset="-122"/>
                      </a:endParaRPr>
                    </a:p>
                  </a:txBody>
                  <a:tcPr marL="68580" marR="68580" marT="0" marB="0" anchor="ctr"/>
                </a:tc>
              </a:tr>
              <a:tr h="417036">
                <a:tc>
                  <a:txBody>
                    <a:bodyPr/>
                    <a:lstStyle/>
                    <a:p>
                      <a:pPr marL="0" marR="0" indent="0" algn="just" defTabSz="914400" rtl="0" eaLnBrk="1" fontAlgn="auto" latinLnBrk="0" hangingPunct="1">
                        <a:lnSpc>
                          <a:spcPts val="1200"/>
                        </a:lnSpc>
                        <a:spcBef>
                          <a:spcPts val="0"/>
                        </a:spcBef>
                        <a:spcAft>
                          <a:spcPts val="0"/>
                        </a:spcAft>
                        <a:buClrTx/>
                        <a:buSzTx/>
                        <a:buFontTx/>
                        <a:buNone/>
                        <a:tabLst/>
                        <a:defRPr/>
                      </a:pPr>
                      <a:r>
                        <a:rPr lang="en-US" altLang="zh-CN" sz="1400" kern="100" dirty="0" smtClean="0">
                          <a:solidFill>
                            <a:srgbClr val="000000"/>
                          </a:solidFill>
                          <a:latin typeface="微软雅黑" pitchFamily="34" charset="-122"/>
                          <a:ea typeface="微软雅黑" pitchFamily="34" charset="-122"/>
                          <a:cs typeface="Verdana" pitchFamily="34" charset="0"/>
                        </a:rPr>
                        <a:t>J AIRCRAFT</a:t>
                      </a:r>
                      <a:endParaRPr lang="zh-CN" altLang="zh-CN" sz="1400" kern="100" dirty="0" smtClean="0">
                        <a:latin typeface="微软雅黑" pitchFamily="34" charset="-122"/>
                        <a:ea typeface="微软雅黑" pitchFamily="34" charset="-122"/>
                        <a:cs typeface="Verdana" pitchFamily="34" charset="0"/>
                      </a:endParaRPr>
                    </a:p>
                    <a:p>
                      <a:pPr algn="just">
                        <a:lnSpc>
                          <a:spcPts val="1200"/>
                        </a:lnSpc>
                        <a:spcAft>
                          <a:spcPts val="0"/>
                        </a:spcAft>
                      </a:pP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cs typeface="Verdana" pitchFamily="34" charset="0"/>
                        </a:rPr>
                        <a:t>6</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rPr>
                        <a:t>5,352</a:t>
                      </a:r>
                      <a:endParaRPr lang="zh-CN" sz="14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rPr>
                        <a:t>0.831</a:t>
                      </a:r>
                      <a:endParaRPr lang="zh-CN" sz="1400" kern="100" dirty="0">
                        <a:latin typeface="微软雅黑" pitchFamily="34" charset="-122"/>
                        <a:ea typeface="微软雅黑" pitchFamily="34" charset="-122"/>
                      </a:endParaRPr>
                    </a:p>
                  </a:txBody>
                  <a:tcPr marL="68580" marR="68580" marT="0" marB="0" anchor="ctr"/>
                </a:tc>
              </a:tr>
              <a:tr h="417036">
                <a:tc>
                  <a:txBody>
                    <a:bodyPr/>
                    <a:lstStyle/>
                    <a:p>
                      <a:pPr algn="just">
                        <a:lnSpc>
                          <a:spcPts val="1200"/>
                        </a:lnSpc>
                        <a:spcAft>
                          <a:spcPts val="0"/>
                        </a:spcAft>
                      </a:pPr>
                      <a:r>
                        <a:rPr lang="en-US" sz="1400" kern="100" dirty="0">
                          <a:solidFill>
                            <a:srgbClr val="000000"/>
                          </a:solidFill>
                          <a:latin typeface="微软雅黑" pitchFamily="34" charset="-122"/>
                          <a:ea typeface="微软雅黑" pitchFamily="34" charset="-122"/>
                          <a:cs typeface="Verdana" pitchFamily="34" charset="0"/>
                        </a:rPr>
                        <a:t>J SPACECRAFT ROCKETS</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altLang="zh-CN" sz="1400" kern="100" dirty="0" smtClean="0">
                          <a:solidFill>
                            <a:srgbClr val="000000"/>
                          </a:solidFill>
                          <a:latin typeface="微软雅黑" pitchFamily="34" charset="-122"/>
                          <a:ea typeface="微软雅黑" pitchFamily="34" charset="-122"/>
                          <a:cs typeface="Verdana" pitchFamily="34" charset="0"/>
                        </a:rPr>
                        <a:t>8</a:t>
                      </a:r>
                      <a:endParaRPr lang="zh-CN" sz="1400" kern="100" dirty="0">
                        <a:latin typeface="微软雅黑" pitchFamily="34" charset="-122"/>
                        <a:ea typeface="微软雅黑" pitchFamily="34" charset="-122"/>
                        <a:cs typeface="Verdana" pitchFamily="34" charset="0"/>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rPr>
                        <a:t>3,357</a:t>
                      </a:r>
                      <a:endParaRPr lang="zh-CN" sz="1400" kern="100" dirty="0">
                        <a:latin typeface="微软雅黑" pitchFamily="34" charset="-122"/>
                        <a:ea typeface="微软雅黑" pitchFamily="34" charset="-122"/>
                      </a:endParaRPr>
                    </a:p>
                  </a:txBody>
                  <a:tcPr marL="68580" marR="68580" marT="0" marB="0" anchor="ctr"/>
                </a:tc>
                <a:tc>
                  <a:txBody>
                    <a:bodyPr/>
                    <a:lstStyle/>
                    <a:p>
                      <a:pPr algn="ctr">
                        <a:lnSpc>
                          <a:spcPts val="1200"/>
                        </a:lnSpc>
                        <a:spcAft>
                          <a:spcPts val="0"/>
                        </a:spcAft>
                      </a:pPr>
                      <a:r>
                        <a:rPr lang="en-US" sz="1400" kern="100" dirty="0">
                          <a:solidFill>
                            <a:srgbClr val="000000"/>
                          </a:solidFill>
                          <a:latin typeface="微软雅黑" pitchFamily="34" charset="-122"/>
                          <a:ea typeface="微软雅黑" pitchFamily="34" charset="-122"/>
                        </a:rPr>
                        <a:t>1.116</a:t>
                      </a:r>
                      <a:endParaRPr lang="zh-CN" sz="1400" kern="100" dirty="0">
                        <a:latin typeface="微软雅黑" pitchFamily="34" charset="-122"/>
                        <a:ea typeface="微软雅黑" pitchFamily="34" charset="-122"/>
                      </a:endParaRPr>
                    </a:p>
                  </a:txBody>
                  <a:tcPr marL="68580" marR="68580" marT="0" marB="0" anchor="ctr"/>
                </a:tc>
              </a:tr>
            </a:tbl>
          </a:graphicData>
        </a:graphic>
      </p:graphicFrame>
      <p:sp>
        <p:nvSpPr>
          <p:cNvPr id="10" name="Rectangle 4"/>
          <p:cNvSpPr>
            <a:spLocks noChangeArrowheads="1"/>
          </p:cNvSpPr>
          <p:nvPr/>
        </p:nvSpPr>
        <p:spPr bwMode="auto">
          <a:xfrm>
            <a:off x="684213" y="1340768"/>
            <a:ext cx="3239715" cy="633413"/>
          </a:xfrm>
          <a:prstGeom prst="rect">
            <a:avLst/>
          </a:prstGeom>
          <a:noFill/>
          <a:ln w="9525">
            <a:noFill/>
            <a:miter lim="800000"/>
            <a:headEnd/>
            <a:tailEnd/>
          </a:ln>
        </p:spPr>
        <p:txBody>
          <a:bodyPr/>
          <a:lstStyle/>
          <a:p>
            <a:r>
              <a:rPr lang="en-US" altLang="zh-CN" sz="3200" b="1" dirty="0" smtClean="0">
                <a:solidFill>
                  <a:schemeClr val="tx1">
                    <a:lumMod val="65000"/>
                    <a:lumOff val="35000"/>
                  </a:schemeClr>
                </a:solidFill>
                <a:latin typeface="微软雅黑" pitchFamily="34" charset="-122"/>
                <a:ea typeface="微软雅黑" pitchFamily="34" charset="-122"/>
                <a:cs typeface="Times New Roman" pitchFamily="18" charset="0"/>
              </a:rPr>
              <a:t>AIAA </a:t>
            </a:r>
            <a:r>
              <a:rPr lang="zh-CN" altLang="en-US" sz="3200" b="1" dirty="0" smtClean="0">
                <a:solidFill>
                  <a:schemeClr val="tx1">
                    <a:lumMod val="65000"/>
                    <a:lumOff val="35000"/>
                  </a:schemeClr>
                </a:solidFill>
                <a:latin typeface="微软雅黑" pitchFamily="34" charset="-122"/>
                <a:ea typeface="微软雅黑" pitchFamily="34" charset="-122"/>
                <a:cs typeface="Times New Roman" pitchFamily="18" charset="0"/>
              </a:rPr>
              <a:t>期刊品质</a:t>
            </a:r>
            <a:endParaRPr lang="zh-CN" altLang="en-US" sz="3200" b="1" dirty="0">
              <a:solidFill>
                <a:schemeClr val="tx1">
                  <a:lumMod val="65000"/>
                  <a:lumOff val="35000"/>
                </a:schemeClr>
              </a:solidFill>
              <a:latin typeface="微软雅黑" pitchFamily="34" charset="-122"/>
              <a:ea typeface="微软雅黑" pitchFamily="34" charset="-122"/>
              <a:cs typeface="Times New Roman" pitchFamily="18"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2142</Words>
  <Application>Microsoft Office PowerPoint</Application>
  <PresentationFormat>全屏显示(4:3)</PresentationFormat>
  <Paragraphs>340</Paragraphs>
  <Slides>40</Slides>
  <Notes>11</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AIAA（美国航空航天学会）数据库 使用指南</vt:lpstr>
      <vt:lpstr>幻灯片 2</vt:lpstr>
      <vt:lpstr>AIAA 美国航空航天学会 American Institute of Aeronautics and Astronautics</vt:lpstr>
      <vt:lpstr>AIAA 出版物</vt:lpstr>
      <vt:lpstr>AIAA 期刊总览</vt:lpstr>
      <vt:lpstr>幻灯片 6</vt:lpstr>
      <vt:lpstr>幻灯片 7</vt:lpstr>
      <vt:lpstr>幻灯片 8</vt:lpstr>
      <vt:lpstr>幻灯片 9</vt:lpstr>
      <vt:lpstr>幻灯片 10</vt:lpstr>
      <vt:lpstr>幻灯片 11</vt:lpstr>
      <vt:lpstr>AIAA 会议录总览</vt:lpstr>
      <vt:lpstr>AIAA 电子图书总览</vt:lpstr>
      <vt:lpstr>幻灯片 14</vt:lpstr>
      <vt:lpstr>幻灯片 15</vt:lpstr>
      <vt:lpstr>幻灯片 16</vt:lpstr>
      <vt:lpstr>ARC 平台简介</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AIAA 主页其他信息</vt:lpstr>
      <vt:lpstr>幻灯片 32</vt:lpstr>
      <vt:lpstr>幻灯片 33</vt:lpstr>
      <vt:lpstr>幻灯片 34</vt:lpstr>
      <vt:lpstr>幻灯片 35</vt:lpstr>
      <vt:lpstr>幻灯片 36</vt:lpstr>
      <vt:lpstr>幻灯片 37</vt:lpstr>
      <vt:lpstr>幻灯片 38</vt:lpstr>
      <vt:lpstr>幻灯片 39</vt:lpstr>
      <vt:lpstr>幻灯片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aimee</dc:creator>
  <cp:lastModifiedBy>Crystal</cp:lastModifiedBy>
  <cp:revision>64</cp:revision>
  <dcterms:created xsi:type="dcterms:W3CDTF">2016-06-24T05:33:05Z</dcterms:created>
  <dcterms:modified xsi:type="dcterms:W3CDTF">2018-07-17T03:49:36Z</dcterms:modified>
</cp:coreProperties>
</file>